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301" y="2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BB6633-767D-473D-9E18-E01FF65A197A}"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B5904A0-214E-4227-A6CC-87D9DF5278CE}">
      <dgm:prSet/>
      <dgm:spPr/>
      <dgm:t>
        <a:bodyPr/>
        <a:lstStyle/>
        <a:p>
          <a:r>
            <a:rPr lang="en-US" b="1" dirty="0"/>
            <a:t>AI-based cleanliness classification</a:t>
          </a:r>
          <a:r>
            <a:rPr lang="en-US" dirty="0"/>
            <a:t> with 4 hygiene categories.</a:t>
          </a:r>
        </a:p>
      </dgm:t>
    </dgm:pt>
    <dgm:pt modelId="{7D2A9FFE-B49A-4A28-A830-11C1216CAA9C}" type="parTrans" cxnId="{E7D0C616-06EA-4695-9365-811F0D6947D2}">
      <dgm:prSet/>
      <dgm:spPr/>
      <dgm:t>
        <a:bodyPr/>
        <a:lstStyle/>
        <a:p>
          <a:endParaRPr lang="en-US"/>
        </a:p>
      </dgm:t>
    </dgm:pt>
    <dgm:pt modelId="{C5F3EB46-8528-4D9A-8FC0-7410868539A9}" type="sibTrans" cxnId="{E7D0C616-06EA-4695-9365-811F0D6947D2}">
      <dgm:prSet/>
      <dgm:spPr/>
      <dgm:t>
        <a:bodyPr/>
        <a:lstStyle/>
        <a:p>
          <a:endParaRPr lang="en-US"/>
        </a:p>
      </dgm:t>
    </dgm:pt>
    <dgm:pt modelId="{9D78F690-1203-4BB6-B764-DB88A454458A}">
      <dgm:prSet/>
      <dgm:spPr/>
      <dgm:t>
        <a:bodyPr/>
        <a:lstStyle/>
        <a:p>
          <a:r>
            <a:rPr lang="en-US" dirty="0"/>
            <a:t>School registration with admin approval for added security.</a:t>
          </a:r>
        </a:p>
      </dgm:t>
    </dgm:pt>
    <dgm:pt modelId="{9876D7C7-C509-4B57-9E1B-276C9CEA4293}" type="parTrans" cxnId="{D25EC2C2-037D-4360-B025-8EC77FCECAC6}">
      <dgm:prSet/>
      <dgm:spPr/>
      <dgm:t>
        <a:bodyPr/>
        <a:lstStyle/>
        <a:p>
          <a:endParaRPr lang="en-US"/>
        </a:p>
      </dgm:t>
    </dgm:pt>
    <dgm:pt modelId="{BC844B63-7CA2-4F44-9A3C-AFBD6A644C4E}" type="sibTrans" cxnId="{D25EC2C2-037D-4360-B025-8EC77FCECAC6}">
      <dgm:prSet/>
      <dgm:spPr/>
      <dgm:t>
        <a:bodyPr/>
        <a:lstStyle/>
        <a:p>
          <a:endParaRPr lang="en-US"/>
        </a:p>
      </dgm:t>
    </dgm:pt>
    <dgm:pt modelId="{0A2B30CB-F964-40B5-A855-99C69CCD28E0}">
      <dgm:prSet/>
      <dgm:spPr/>
      <dgm:t>
        <a:bodyPr/>
        <a:lstStyle/>
        <a:p>
          <a:r>
            <a:rPr lang="en-US" dirty="0"/>
            <a:t>Intuitive school dashboard for image uploads and complaint history.</a:t>
          </a:r>
        </a:p>
      </dgm:t>
    </dgm:pt>
    <dgm:pt modelId="{EAD56CB1-3821-486E-8495-ED4419C5632D}" type="parTrans" cxnId="{526784B3-DDC0-4E5F-845E-D6257F4048E6}">
      <dgm:prSet/>
      <dgm:spPr/>
      <dgm:t>
        <a:bodyPr/>
        <a:lstStyle/>
        <a:p>
          <a:endParaRPr lang="en-US"/>
        </a:p>
      </dgm:t>
    </dgm:pt>
    <dgm:pt modelId="{039E0E92-5BA7-4905-A49F-885251D72065}" type="sibTrans" cxnId="{526784B3-DDC0-4E5F-845E-D6257F4048E6}">
      <dgm:prSet/>
      <dgm:spPr/>
      <dgm:t>
        <a:bodyPr/>
        <a:lstStyle/>
        <a:p>
          <a:endParaRPr lang="en-US"/>
        </a:p>
      </dgm:t>
    </dgm:pt>
    <dgm:pt modelId="{FCAD0D00-D059-4F4C-A91A-3DD43F115C5A}">
      <dgm:prSet/>
      <dgm:spPr/>
      <dgm:t>
        <a:bodyPr/>
        <a:lstStyle/>
        <a:p>
          <a:r>
            <a:rPr lang="en-US" dirty="0"/>
            <a:t>Admin dashboard to manage requests and complaints efficiently.</a:t>
          </a:r>
        </a:p>
      </dgm:t>
    </dgm:pt>
    <dgm:pt modelId="{5AFC0BDA-9528-42B9-874E-1F4C5EEC950E}" type="parTrans" cxnId="{372868DD-10FF-4A7F-9720-C6841B94F561}">
      <dgm:prSet/>
      <dgm:spPr/>
      <dgm:t>
        <a:bodyPr/>
        <a:lstStyle/>
        <a:p>
          <a:endParaRPr lang="en-US"/>
        </a:p>
      </dgm:t>
    </dgm:pt>
    <dgm:pt modelId="{37C43918-C360-4FAC-8161-4C65DE2D6773}" type="sibTrans" cxnId="{372868DD-10FF-4A7F-9720-C6841B94F561}">
      <dgm:prSet/>
      <dgm:spPr/>
      <dgm:t>
        <a:bodyPr/>
        <a:lstStyle/>
        <a:p>
          <a:endParaRPr lang="en-US"/>
        </a:p>
      </dgm:t>
    </dgm:pt>
    <dgm:pt modelId="{48883ACE-7C60-45AB-8D2D-70E033C4A583}">
      <dgm:prSet/>
      <dgm:spPr/>
      <dgm:t>
        <a:bodyPr/>
        <a:lstStyle/>
        <a:p>
          <a:r>
            <a:rPr lang="en-US" dirty="0"/>
            <a:t> PDF reports with AI confidence score, remarks, and timestamps.</a:t>
          </a:r>
        </a:p>
      </dgm:t>
    </dgm:pt>
    <dgm:pt modelId="{0EC85B52-51FE-42FB-910A-3E108CEAACAD}" type="parTrans" cxnId="{7D0C2424-02A8-4707-9575-2C9DC7353484}">
      <dgm:prSet/>
      <dgm:spPr/>
      <dgm:t>
        <a:bodyPr/>
        <a:lstStyle/>
        <a:p>
          <a:endParaRPr lang="en-US"/>
        </a:p>
      </dgm:t>
    </dgm:pt>
    <dgm:pt modelId="{6282CA3E-78F7-4136-9FF1-406CBBE9056F}" type="sibTrans" cxnId="{7D0C2424-02A8-4707-9575-2C9DC7353484}">
      <dgm:prSet/>
      <dgm:spPr/>
      <dgm:t>
        <a:bodyPr/>
        <a:lstStyle/>
        <a:p>
          <a:endParaRPr lang="en-US"/>
        </a:p>
      </dgm:t>
    </dgm:pt>
    <dgm:pt modelId="{FABBE7A0-6F3C-4779-BFF1-E952E3D6DBB6}">
      <dgm:prSet/>
      <dgm:spPr/>
      <dgm:t>
        <a:bodyPr/>
        <a:lstStyle/>
        <a:p>
          <a:r>
            <a:rPr lang="en-US" dirty="0"/>
            <a:t>Transparent data logs for every institution – issue history, status, image, and resolution.</a:t>
          </a:r>
        </a:p>
      </dgm:t>
    </dgm:pt>
    <dgm:pt modelId="{585B3D34-FB4A-48F4-90E4-D2FBBB69B73C}" type="parTrans" cxnId="{79B9BB23-7370-4FD7-B160-FD3DFDCC8670}">
      <dgm:prSet/>
      <dgm:spPr/>
      <dgm:t>
        <a:bodyPr/>
        <a:lstStyle/>
        <a:p>
          <a:endParaRPr lang="en-US"/>
        </a:p>
      </dgm:t>
    </dgm:pt>
    <dgm:pt modelId="{3C722CD2-ABFD-4081-A350-379B5B4E918C}" type="sibTrans" cxnId="{79B9BB23-7370-4FD7-B160-FD3DFDCC8670}">
      <dgm:prSet/>
      <dgm:spPr/>
      <dgm:t>
        <a:bodyPr/>
        <a:lstStyle/>
        <a:p>
          <a:endParaRPr lang="en-US"/>
        </a:p>
      </dgm:t>
    </dgm:pt>
    <dgm:pt modelId="{ED376B3C-4F96-4D2D-8D49-F19067A11590}" type="pres">
      <dgm:prSet presAssocID="{F3BB6633-767D-473D-9E18-E01FF65A197A}" presName="root" presStyleCnt="0">
        <dgm:presLayoutVars>
          <dgm:dir/>
          <dgm:resizeHandles val="exact"/>
        </dgm:presLayoutVars>
      </dgm:prSet>
      <dgm:spPr/>
    </dgm:pt>
    <dgm:pt modelId="{28C3B734-4FE5-4FA2-AA2D-6E6FB8A7DE9D}" type="pres">
      <dgm:prSet presAssocID="{BB5904A0-214E-4227-A6CC-87D9DF5278CE}" presName="compNode" presStyleCnt="0"/>
      <dgm:spPr/>
    </dgm:pt>
    <dgm:pt modelId="{FC6613E1-B0D6-47A6-901F-1F400845121F}" type="pres">
      <dgm:prSet presAssocID="{BB5904A0-214E-4227-A6CC-87D9DF5278CE}" presName="bgRect" presStyleLbl="bgShp" presStyleIdx="0" presStyleCnt="6"/>
      <dgm:spPr/>
    </dgm:pt>
    <dgm:pt modelId="{6337CBE1-1597-4E6C-94EA-6B73F82CF3E8}" type="pres">
      <dgm:prSet presAssocID="{BB5904A0-214E-4227-A6CC-87D9DF5278C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ink"/>
        </a:ext>
      </dgm:extLst>
    </dgm:pt>
    <dgm:pt modelId="{862DADFA-835F-4779-8009-533F510A0B60}" type="pres">
      <dgm:prSet presAssocID="{BB5904A0-214E-4227-A6CC-87D9DF5278CE}" presName="spaceRect" presStyleCnt="0"/>
      <dgm:spPr/>
    </dgm:pt>
    <dgm:pt modelId="{CC27DEC4-6515-4882-8DC8-4AA76D3E302A}" type="pres">
      <dgm:prSet presAssocID="{BB5904A0-214E-4227-A6CC-87D9DF5278CE}" presName="parTx" presStyleLbl="revTx" presStyleIdx="0" presStyleCnt="6">
        <dgm:presLayoutVars>
          <dgm:chMax val="0"/>
          <dgm:chPref val="0"/>
        </dgm:presLayoutVars>
      </dgm:prSet>
      <dgm:spPr/>
    </dgm:pt>
    <dgm:pt modelId="{1FE595D3-E04E-4455-9B1B-EE0E32A44252}" type="pres">
      <dgm:prSet presAssocID="{C5F3EB46-8528-4D9A-8FC0-7410868539A9}" presName="sibTrans" presStyleCnt="0"/>
      <dgm:spPr/>
    </dgm:pt>
    <dgm:pt modelId="{31FCD96D-A0B6-488E-ADEC-EBFE3055A067}" type="pres">
      <dgm:prSet presAssocID="{9D78F690-1203-4BB6-B764-DB88A454458A}" presName="compNode" presStyleCnt="0"/>
      <dgm:spPr/>
    </dgm:pt>
    <dgm:pt modelId="{9EE98822-1237-4D9E-B8D7-B3E74F61E9AD}" type="pres">
      <dgm:prSet presAssocID="{9D78F690-1203-4BB6-B764-DB88A454458A}" presName="bgRect" presStyleLbl="bgShp" presStyleIdx="1" presStyleCnt="6"/>
      <dgm:spPr/>
    </dgm:pt>
    <dgm:pt modelId="{B733B921-C595-40BA-9F6B-91F2DD13C093}" type="pres">
      <dgm:prSet presAssocID="{9D78F690-1203-4BB6-B764-DB88A454458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hoolhouse"/>
        </a:ext>
      </dgm:extLst>
    </dgm:pt>
    <dgm:pt modelId="{984C6E6F-5D60-431D-AD1F-0835973A0C50}" type="pres">
      <dgm:prSet presAssocID="{9D78F690-1203-4BB6-B764-DB88A454458A}" presName="spaceRect" presStyleCnt="0"/>
      <dgm:spPr/>
    </dgm:pt>
    <dgm:pt modelId="{CC7F55FA-D1F5-429C-B8A1-9B97B86BCB01}" type="pres">
      <dgm:prSet presAssocID="{9D78F690-1203-4BB6-B764-DB88A454458A}" presName="parTx" presStyleLbl="revTx" presStyleIdx="1" presStyleCnt="6">
        <dgm:presLayoutVars>
          <dgm:chMax val="0"/>
          <dgm:chPref val="0"/>
        </dgm:presLayoutVars>
      </dgm:prSet>
      <dgm:spPr/>
    </dgm:pt>
    <dgm:pt modelId="{85D550DD-DD77-41FF-96B1-5AD9328CD004}" type="pres">
      <dgm:prSet presAssocID="{BC844B63-7CA2-4F44-9A3C-AFBD6A644C4E}" presName="sibTrans" presStyleCnt="0"/>
      <dgm:spPr/>
    </dgm:pt>
    <dgm:pt modelId="{0D0E3C71-4D0D-45A6-B97E-E4034B6F029D}" type="pres">
      <dgm:prSet presAssocID="{0A2B30CB-F964-40B5-A855-99C69CCD28E0}" presName="compNode" presStyleCnt="0"/>
      <dgm:spPr/>
    </dgm:pt>
    <dgm:pt modelId="{A53E5855-52F9-494B-837D-C5E495A77C2D}" type="pres">
      <dgm:prSet presAssocID="{0A2B30CB-F964-40B5-A855-99C69CCD28E0}" presName="bgRect" presStyleLbl="bgShp" presStyleIdx="2" presStyleCnt="6"/>
      <dgm:spPr/>
    </dgm:pt>
    <dgm:pt modelId="{3D5820B8-3D15-4555-8EB0-6F130897DEAA}" type="pres">
      <dgm:prSet presAssocID="{0A2B30CB-F964-40B5-A855-99C69CCD28E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ell"/>
        </a:ext>
      </dgm:extLst>
    </dgm:pt>
    <dgm:pt modelId="{651D6E01-3129-4C52-A404-AAEB50A9FB84}" type="pres">
      <dgm:prSet presAssocID="{0A2B30CB-F964-40B5-A855-99C69CCD28E0}" presName="spaceRect" presStyleCnt="0"/>
      <dgm:spPr/>
    </dgm:pt>
    <dgm:pt modelId="{0F822C66-7AA9-4AFE-B1B0-205FA7401517}" type="pres">
      <dgm:prSet presAssocID="{0A2B30CB-F964-40B5-A855-99C69CCD28E0}" presName="parTx" presStyleLbl="revTx" presStyleIdx="2" presStyleCnt="6">
        <dgm:presLayoutVars>
          <dgm:chMax val="0"/>
          <dgm:chPref val="0"/>
        </dgm:presLayoutVars>
      </dgm:prSet>
      <dgm:spPr/>
    </dgm:pt>
    <dgm:pt modelId="{C99A5FF9-EFB4-4B12-BC02-61C5D901EC40}" type="pres">
      <dgm:prSet presAssocID="{039E0E92-5BA7-4905-A49F-885251D72065}" presName="sibTrans" presStyleCnt="0"/>
      <dgm:spPr/>
    </dgm:pt>
    <dgm:pt modelId="{4388471E-5CAE-4950-B75B-F61A66A63A4B}" type="pres">
      <dgm:prSet presAssocID="{FCAD0D00-D059-4F4C-A91A-3DD43F115C5A}" presName="compNode" presStyleCnt="0"/>
      <dgm:spPr/>
    </dgm:pt>
    <dgm:pt modelId="{957F74C9-341B-4A45-BED9-E98319A02EA8}" type="pres">
      <dgm:prSet presAssocID="{FCAD0D00-D059-4F4C-A91A-3DD43F115C5A}" presName="bgRect" presStyleLbl="bgShp" presStyleIdx="3" presStyleCnt="6"/>
      <dgm:spPr/>
    </dgm:pt>
    <dgm:pt modelId="{17B0F2F8-12D6-4B9E-BC8F-EAFF0B3230FF}" type="pres">
      <dgm:prSet presAssocID="{FCAD0D00-D059-4F4C-A91A-3DD43F115C5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uge"/>
        </a:ext>
      </dgm:extLst>
    </dgm:pt>
    <dgm:pt modelId="{A51CCD9F-B48C-455D-8F21-5AD32928D51F}" type="pres">
      <dgm:prSet presAssocID="{FCAD0D00-D059-4F4C-A91A-3DD43F115C5A}" presName="spaceRect" presStyleCnt="0"/>
      <dgm:spPr/>
    </dgm:pt>
    <dgm:pt modelId="{46B51754-92F0-450F-9AE3-306215A65A69}" type="pres">
      <dgm:prSet presAssocID="{FCAD0D00-D059-4F4C-A91A-3DD43F115C5A}" presName="parTx" presStyleLbl="revTx" presStyleIdx="3" presStyleCnt="6">
        <dgm:presLayoutVars>
          <dgm:chMax val="0"/>
          <dgm:chPref val="0"/>
        </dgm:presLayoutVars>
      </dgm:prSet>
      <dgm:spPr/>
    </dgm:pt>
    <dgm:pt modelId="{4C1BD959-3045-4F1C-B427-055A50D03427}" type="pres">
      <dgm:prSet presAssocID="{37C43918-C360-4FAC-8161-4C65DE2D6773}" presName="sibTrans" presStyleCnt="0"/>
      <dgm:spPr/>
    </dgm:pt>
    <dgm:pt modelId="{E6646563-94B5-432E-A17F-3666238D1A2F}" type="pres">
      <dgm:prSet presAssocID="{48883ACE-7C60-45AB-8D2D-70E033C4A583}" presName="compNode" presStyleCnt="0"/>
      <dgm:spPr/>
    </dgm:pt>
    <dgm:pt modelId="{AAA151D8-5B4D-4515-843A-5856618E4C10}" type="pres">
      <dgm:prSet presAssocID="{48883ACE-7C60-45AB-8D2D-70E033C4A583}" presName="bgRect" presStyleLbl="bgShp" presStyleIdx="4" presStyleCnt="6"/>
      <dgm:spPr/>
    </dgm:pt>
    <dgm:pt modelId="{21E1E850-4859-40F7-809C-7080FECB18F1}" type="pres">
      <dgm:prSet presAssocID="{48883ACE-7C60-45AB-8D2D-70E033C4A58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ce"/>
        </a:ext>
      </dgm:extLst>
    </dgm:pt>
    <dgm:pt modelId="{E7FA77ED-680A-4DF9-96BE-59C3AFD7BA90}" type="pres">
      <dgm:prSet presAssocID="{48883ACE-7C60-45AB-8D2D-70E033C4A583}" presName="spaceRect" presStyleCnt="0"/>
      <dgm:spPr/>
    </dgm:pt>
    <dgm:pt modelId="{4C57FBFE-A5E6-4E71-B411-7DBCDBED348A}" type="pres">
      <dgm:prSet presAssocID="{48883ACE-7C60-45AB-8D2D-70E033C4A583}" presName="parTx" presStyleLbl="revTx" presStyleIdx="4" presStyleCnt="6">
        <dgm:presLayoutVars>
          <dgm:chMax val="0"/>
          <dgm:chPref val="0"/>
        </dgm:presLayoutVars>
      </dgm:prSet>
      <dgm:spPr/>
    </dgm:pt>
    <dgm:pt modelId="{093DF717-F7DC-4655-A1C2-FEF241B3A839}" type="pres">
      <dgm:prSet presAssocID="{6282CA3E-78F7-4136-9FF1-406CBBE9056F}" presName="sibTrans" presStyleCnt="0"/>
      <dgm:spPr/>
    </dgm:pt>
    <dgm:pt modelId="{BD1B2134-B1A1-4105-A878-FDA3A663B71D}" type="pres">
      <dgm:prSet presAssocID="{FABBE7A0-6F3C-4779-BFF1-E952E3D6DBB6}" presName="compNode" presStyleCnt="0"/>
      <dgm:spPr/>
    </dgm:pt>
    <dgm:pt modelId="{5936FB62-5619-4B89-AFE7-AD541CC269DB}" type="pres">
      <dgm:prSet presAssocID="{FABBE7A0-6F3C-4779-BFF1-E952E3D6DBB6}" presName="bgRect" presStyleLbl="bgShp" presStyleIdx="5" presStyleCnt="6"/>
      <dgm:spPr/>
    </dgm:pt>
    <dgm:pt modelId="{D5B8196C-E428-4D52-A86C-91F9B4EDDBE0}" type="pres">
      <dgm:prSet presAssocID="{FABBE7A0-6F3C-4779-BFF1-E952E3D6DBB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ecurity Camera Sign"/>
        </a:ext>
      </dgm:extLst>
    </dgm:pt>
    <dgm:pt modelId="{F63A4817-33AA-4464-83F7-326D089E4AF7}" type="pres">
      <dgm:prSet presAssocID="{FABBE7A0-6F3C-4779-BFF1-E952E3D6DBB6}" presName="spaceRect" presStyleCnt="0"/>
      <dgm:spPr/>
    </dgm:pt>
    <dgm:pt modelId="{6C681C48-3BA6-47B7-956D-625286F76764}" type="pres">
      <dgm:prSet presAssocID="{FABBE7A0-6F3C-4779-BFF1-E952E3D6DBB6}" presName="parTx" presStyleLbl="revTx" presStyleIdx="5" presStyleCnt="6">
        <dgm:presLayoutVars>
          <dgm:chMax val="0"/>
          <dgm:chPref val="0"/>
        </dgm:presLayoutVars>
      </dgm:prSet>
      <dgm:spPr/>
    </dgm:pt>
  </dgm:ptLst>
  <dgm:cxnLst>
    <dgm:cxn modelId="{E7D0C616-06EA-4695-9365-811F0D6947D2}" srcId="{F3BB6633-767D-473D-9E18-E01FF65A197A}" destId="{BB5904A0-214E-4227-A6CC-87D9DF5278CE}" srcOrd="0" destOrd="0" parTransId="{7D2A9FFE-B49A-4A28-A830-11C1216CAA9C}" sibTransId="{C5F3EB46-8528-4D9A-8FC0-7410868539A9}"/>
    <dgm:cxn modelId="{79B9BB23-7370-4FD7-B160-FD3DFDCC8670}" srcId="{F3BB6633-767D-473D-9E18-E01FF65A197A}" destId="{FABBE7A0-6F3C-4779-BFF1-E952E3D6DBB6}" srcOrd="5" destOrd="0" parTransId="{585B3D34-FB4A-48F4-90E4-D2FBBB69B73C}" sibTransId="{3C722CD2-ABFD-4081-A350-379B5B4E918C}"/>
    <dgm:cxn modelId="{7D0C2424-02A8-4707-9575-2C9DC7353484}" srcId="{F3BB6633-767D-473D-9E18-E01FF65A197A}" destId="{48883ACE-7C60-45AB-8D2D-70E033C4A583}" srcOrd="4" destOrd="0" parTransId="{0EC85B52-51FE-42FB-910A-3E108CEAACAD}" sibTransId="{6282CA3E-78F7-4136-9FF1-406CBBE9056F}"/>
    <dgm:cxn modelId="{C614245D-E77F-4E40-9E4A-E9DC287441D4}" type="presOf" srcId="{48883ACE-7C60-45AB-8D2D-70E033C4A583}" destId="{4C57FBFE-A5E6-4E71-B411-7DBCDBED348A}" srcOrd="0" destOrd="0" presId="urn:microsoft.com/office/officeart/2018/2/layout/IconVerticalSolidList"/>
    <dgm:cxn modelId="{14F9C84A-1DE4-4FBA-80B7-27BE0D8E8B99}" type="presOf" srcId="{FCAD0D00-D059-4F4C-A91A-3DD43F115C5A}" destId="{46B51754-92F0-450F-9AE3-306215A65A69}" srcOrd="0" destOrd="0" presId="urn:microsoft.com/office/officeart/2018/2/layout/IconVerticalSolidList"/>
    <dgm:cxn modelId="{B1A1BE6F-A752-4CA9-91F7-AA27B155B2F8}" type="presOf" srcId="{0A2B30CB-F964-40B5-A855-99C69CCD28E0}" destId="{0F822C66-7AA9-4AFE-B1B0-205FA7401517}" srcOrd="0" destOrd="0" presId="urn:microsoft.com/office/officeart/2018/2/layout/IconVerticalSolidList"/>
    <dgm:cxn modelId="{B80EF190-BC1B-4346-AF85-D37DFF594F28}" type="presOf" srcId="{FABBE7A0-6F3C-4779-BFF1-E952E3D6DBB6}" destId="{6C681C48-3BA6-47B7-956D-625286F76764}" srcOrd="0" destOrd="0" presId="urn:microsoft.com/office/officeart/2018/2/layout/IconVerticalSolidList"/>
    <dgm:cxn modelId="{526784B3-DDC0-4E5F-845E-D6257F4048E6}" srcId="{F3BB6633-767D-473D-9E18-E01FF65A197A}" destId="{0A2B30CB-F964-40B5-A855-99C69CCD28E0}" srcOrd="2" destOrd="0" parTransId="{EAD56CB1-3821-486E-8495-ED4419C5632D}" sibTransId="{039E0E92-5BA7-4905-A49F-885251D72065}"/>
    <dgm:cxn modelId="{ECBFC9B5-0AC6-480B-A92F-9A22C9930EB1}" type="presOf" srcId="{9D78F690-1203-4BB6-B764-DB88A454458A}" destId="{CC7F55FA-D1F5-429C-B8A1-9B97B86BCB01}" srcOrd="0" destOrd="0" presId="urn:microsoft.com/office/officeart/2018/2/layout/IconVerticalSolidList"/>
    <dgm:cxn modelId="{D25EC2C2-037D-4360-B025-8EC77FCECAC6}" srcId="{F3BB6633-767D-473D-9E18-E01FF65A197A}" destId="{9D78F690-1203-4BB6-B764-DB88A454458A}" srcOrd="1" destOrd="0" parTransId="{9876D7C7-C509-4B57-9E1B-276C9CEA4293}" sibTransId="{BC844B63-7CA2-4F44-9A3C-AFBD6A644C4E}"/>
    <dgm:cxn modelId="{AB0A7ED7-2787-4037-9EB5-20DB208DA7D9}" type="presOf" srcId="{F3BB6633-767D-473D-9E18-E01FF65A197A}" destId="{ED376B3C-4F96-4D2D-8D49-F19067A11590}" srcOrd="0" destOrd="0" presId="urn:microsoft.com/office/officeart/2018/2/layout/IconVerticalSolidList"/>
    <dgm:cxn modelId="{372868DD-10FF-4A7F-9720-C6841B94F561}" srcId="{F3BB6633-767D-473D-9E18-E01FF65A197A}" destId="{FCAD0D00-D059-4F4C-A91A-3DD43F115C5A}" srcOrd="3" destOrd="0" parTransId="{5AFC0BDA-9528-42B9-874E-1F4C5EEC950E}" sibTransId="{37C43918-C360-4FAC-8161-4C65DE2D6773}"/>
    <dgm:cxn modelId="{A09294E8-0130-4A2D-88D4-5AC3082CDEA9}" type="presOf" srcId="{BB5904A0-214E-4227-A6CC-87D9DF5278CE}" destId="{CC27DEC4-6515-4882-8DC8-4AA76D3E302A}" srcOrd="0" destOrd="0" presId="urn:microsoft.com/office/officeart/2018/2/layout/IconVerticalSolidList"/>
    <dgm:cxn modelId="{E4F25E91-5B9A-45BA-90C4-267BE090D436}" type="presParOf" srcId="{ED376B3C-4F96-4D2D-8D49-F19067A11590}" destId="{28C3B734-4FE5-4FA2-AA2D-6E6FB8A7DE9D}" srcOrd="0" destOrd="0" presId="urn:microsoft.com/office/officeart/2018/2/layout/IconVerticalSolidList"/>
    <dgm:cxn modelId="{BD84A483-B6CB-4005-8981-42FF03518400}" type="presParOf" srcId="{28C3B734-4FE5-4FA2-AA2D-6E6FB8A7DE9D}" destId="{FC6613E1-B0D6-47A6-901F-1F400845121F}" srcOrd="0" destOrd="0" presId="urn:microsoft.com/office/officeart/2018/2/layout/IconVerticalSolidList"/>
    <dgm:cxn modelId="{24FB0953-5852-4073-92C5-0B6852CE380A}" type="presParOf" srcId="{28C3B734-4FE5-4FA2-AA2D-6E6FB8A7DE9D}" destId="{6337CBE1-1597-4E6C-94EA-6B73F82CF3E8}" srcOrd="1" destOrd="0" presId="urn:microsoft.com/office/officeart/2018/2/layout/IconVerticalSolidList"/>
    <dgm:cxn modelId="{E2589E2D-A60D-4403-9C6F-37BE0FD20E16}" type="presParOf" srcId="{28C3B734-4FE5-4FA2-AA2D-6E6FB8A7DE9D}" destId="{862DADFA-835F-4779-8009-533F510A0B60}" srcOrd="2" destOrd="0" presId="urn:microsoft.com/office/officeart/2018/2/layout/IconVerticalSolidList"/>
    <dgm:cxn modelId="{01099CDD-04A2-455F-9885-1AB82537FDAA}" type="presParOf" srcId="{28C3B734-4FE5-4FA2-AA2D-6E6FB8A7DE9D}" destId="{CC27DEC4-6515-4882-8DC8-4AA76D3E302A}" srcOrd="3" destOrd="0" presId="urn:microsoft.com/office/officeart/2018/2/layout/IconVerticalSolidList"/>
    <dgm:cxn modelId="{CA9E4B27-E6A9-466F-B256-079800AAED1B}" type="presParOf" srcId="{ED376B3C-4F96-4D2D-8D49-F19067A11590}" destId="{1FE595D3-E04E-4455-9B1B-EE0E32A44252}" srcOrd="1" destOrd="0" presId="urn:microsoft.com/office/officeart/2018/2/layout/IconVerticalSolidList"/>
    <dgm:cxn modelId="{172EAFC4-687D-4E50-B7FA-00C141750AD7}" type="presParOf" srcId="{ED376B3C-4F96-4D2D-8D49-F19067A11590}" destId="{31FCD96D-A0B6-488E-ADEC-EBFE3055A067}" srcOrd="2" destOrd="0" presId="urn:microsoft.com/office/officeart/2018/2/layout/IconVerticalSolidList"/>
    <dgm:cxn modelId="{BA7F686E-3FA1-43B8-923A-580D4C39AE46}" type="presParOf" srcId="{31FCD96D-A0B6-488E-ADEC-EBFE3055A067}" destId="{9EE98822-1237-4D9E-B8D7-B3E74F61E9AD}" srcOrd="0" destOrd="0" presId="urn:microsoft.com/office/officeart/2018/2/layout/IconVerticalSolidList"/>
    <dgm:cxn modelId="{691DA3AE-E8D6-494D-BEA1-DF3B5C039016}" type="presParOf" srcId="{31FCD96D-A0B6-488E-ADEC-EBFE3055A067}" destId="{B733B921-C595-40BA-9F6B-91F2DD13C093}" srcOrd="1" destOrd="0" presId="urn:microsoft.com/office/officeart/2018/2/layout/IconVerticalSolidList"/>
    <dgm:cxn modelId="{8DBF2F60-18F7-4732-A366-AAF4C6492FB1}" type="presParOf" srcId="{31FCD96D-A0B6-488E-ADEC-EBFE3055A067}" destId="{984C6E6F-5D60-431D-AD1F-0835973A0C50}" srcOrd="2" destOrd="0" presId="urn:microsoft.com/office/officeart/2018/2/layout/IconVerticalSolidList"/>
    <dgm:cxn modelId="{B8B6F2D4-A1A4-497C-A861-C84519790CB0}" type="presParOf" srcId="{31FCD96D-A0B6-488E-ADEC-EBFE3055A067}" destId="{CC7F55FA-D1F5-429C-B8A1-9B97B86BCB01}" srcOrd="3" destOrd="0" presId="urn:microsoft.com/office/officeart/2018/2/layout/IconVerticalSolidList"/>
    <dgm:cxn modelId="{45FC18B4-C3BD-4C61-81E5-22349E17BB29}" type="presParOf" srcId="{ED376B3C-4F96-4D2D-8D49-F19067A11590}" destId="{85D550DD-DD77-41FF-96B1-5AD9328CD004}" srcOrd="3" destOrd="0" presId="urn:microsoft.com/office/officeart/2018/2/layout/IconVerticalSolidList"/>
    <dgm:cxn modelId="{6256689E-EE8D-4656-B6D6-C743076B6A60}" type="presParOf" srcId="{ED376B3C-4F96-4D2D-8D49-F19067A11590}" destId="{0D0E3C71-4D0D-45A6-B97E-E4034B6F029D}" srcOrd="4" destOrd="0" presId="urn:microsoft.com/office/officeart/2018/2/layout/IconVerticalSolidList"/>
    <dgm:cxn modelId="{F0D94B2B-D0AD-4FCE-84CD-0A69C0F989DC}" type="presParOf" srcId="{0D0E3C71-4D0D-45A6-B97E-E4034B6F029D}" destId="{A53E5855-52F9-494B-837D-C5E495A77C2D}" srcOrd="0" destOrd="0" presId="urn:microsoft.com/office/officeart/2018/2/layout/IconVerticalSolidList"/>
    <dgm:cxn modelId="{E86C31CA-42B3-4E50-AB45-2F60F7DD691F}" type="presParOf" srcId="{0D0E3C71-4D0D-45A6-B97E-E4034B6F029D}" destId="{3D5820B8-3D15-4555-8EB0-6F130897DEAA}" srcOrd="1" destOrd="0" presId="urn:microsoft.com/office/officeart/2018/2/layout/IconVerticalSolidList"/>
    <dgm:cxn modelId="{92D94183-DEC3-47EA-AAE9-30F441AD6B8F}" type="presParOf" srcId="{0D0E3C71-4D0D-45A6-B97E-E4034B6F029D}" destId="{651D6E01-3129-4C52-A404-AAEB50A9FB84}" srcOrd="2" destOrd="0" presId="urn:microsoft.com/office/officeart/2018/2/layout/IconVerticalSolidList"/>
    <dgm:cxn modelId="{5B659A99-D32C-469C-8FB5-D4159E2914D3}" type="presParOf" srcId="{0D0E3C71-4D0D-45A6-B97E-E4034B6F029D}" destId="{0F822C66-7AA9-4AFE-B1B0-205FA7401517}" srcOrd="3" destOrd="0" presId="urn:microsoft.com/office/officeart/2018/2/layout/IconVerticalSolidList"/>
    <dgm:cxn modelId="{098094B8-018B-408B-A1A5-8A3BEF4C550E}" type="presParOf" srcId="{ED376B3C-4F96-4D2D-8D49-F19067A11590}" destId="{C99A5FF9-EFB4-4B12-BC02-61C5D901EC40}" srcOrd="5" destOrd="0" presId="urn:microsoft.com/office/officeart/2018/2/layout/IconVerticalSolidList"/>
    <dgm:cxn modelId="{D48A43E0-6A37-4C75-9259-8B5B6DD6B3F8}" type="presParOf" srcId="{ED376B3C-4F96-4D2D-8D49-F19067A11590}" destId="{4388471E-5CAE-4950-B75B-F61A66A63A4B}" srcOrd="6" destOrd="0" presId="urn:microsoft.com/office/officeart/2018/2/layout/IconVerticalSolidList"/>
    <dgm:cxn modelId="{5687413E-8879-4890-BAC0-3356C12D315C}" type="presParOf" srcId="{4388471E-5CAE-4950-B75B-F61A66A63A4B}" destId="{957F74C9-341B-4A45-BED9-E98319A02EA8}" srcOrd="0" destOrd="0" presId="urn:microsoft.com/office/officeart/2018/2/layout/IconVerticalSolidList"/>
    <dgm:cxn modelId="{A8283F90-8EC2-4D10-B3A7-D676CF3BA6C9}" type="presParOf" srcId="{4388471E-5CAE-4950-B75B-F61A66A63A4B}" destId="{17B0F2F8-12D6-4B9E-BC8F-EAFF0B3230FF}" srcOrd="1" destOrd="0" presId="urn:microsoft.com/office/officeart/2018/2/layout/IconVerticalSolidList"/>
    <dgm:cxn modelId="{7E36BA52-F684-4948-87D3-D3261C934FB5}" type="presParOf" srcId="{4388471E-5CAE-4950-B75B-F61A66A63A4B}" destId="{A51CCD9F-B48C-455D-8F21-5AD32928D51F}" srcOrd="2" destOrd="0" presId="urn:microsoft.com/office/officeart/2018/2/layout/IconVerticalSolidList"/>
    <dgm:cxn modelId="{715F6534-A8A6-467F-B95D-F352DE1FA445}" type="presParOf" srcId="{4388471E-5CAE-4950-B75B-F61A66A63A4B}" destId="{46B51754-92F0-450F-9AE3-306215A65A69}" srcOrd="3" destOrd="0" presId="urn:microsoft.com/office/officeart/2018/2/layout/IconVerticalSolidList"/>
    <dgm:cxn modelId="{FCF495D7-ABFD-47CF-89E9-249899EFF370}" type="presParOf" srcId="{ED376B3C-4F96-4D2D-8D49-F19067A11590}" destId="{4C1BD959-3045-4F1C-B427-055A50D03427}" srcOrd="7" destOrd="0" presId="urn:microsoft.com/office/officeart/2018/2/layout/IconVerticalSolidList"/>
    <dgm:cxn modelId="{65DB5231-A08B-4D0A-BBCD-938F97341DDA}" type="presParOf" srcId="{ED376B3C-4F96-4D2D-8D49-F19067A11590}" destId="{E6646563-94B5-432E-A17F-3666238D1A2F}" srcOrd="8" destOrd="0" presId="urn:microsoft.com/office/officeart/2018/2/layout/IconVerticalSolidList"/>
    <dgm:cxn modelId="{D1BE1C66-DA0C-4901-9F0D-5F7250947131}" type="presParOf" srcId="{E6646563-94B5-432E-A17F-3666238D1A2F}" destId="{AAA151D8-5B4D-4515-843A-5856618E4C10}" srcOrd="0" destOrd="0" presId="urn:microsoft.com/office/officeart/2018/2/layout/IconVerticalSolidList"/>
    <dgm:cxn modelId="{DB615D7E-7755-475E-814D-042D2989B79D}" type="presParOf" srcId="{E6646563-94B5-432E-A17F-3666238D1A2F}" destId="{21E1E850-4859-40F7-809C-7080FECB18F1}" srcOrd="1" destOrd="0" presId="urn:microsoft.com/office/officeart/2018/2/layout/IconVerticalSolidList"/>
    <dgm:cxn modelId="{48AF75BD-AC40-4E30-AE79-C19098EF0290}" type="presParOf" srcId="{E6646563-94B5-432E-A17F-3666238D1A2F}" destId="{E7FA77ED-680A-4DF9-96BE-59C3AFD7BA90}" srcOrd="2" destOrd="0" presId="urn:microsoft.com/office/officeart/2018/2/layout/IconVerticalSolidList"/>
    <dgm:cxn modelId="{63FF69CE-1B63-4082-95E0-75A2854582E4}" type="presParOf" srcId="{E6646563-94B5-432E-A17F-3666238D1A2F}" destId="{4C57FBFE-A5E6-4E71-B411-7DBCDBED348A}" srcOrd="3" destOrd="0" presId="urn:microsoft.com/office/officeart/2018/2/layout/IconVerticalSolidList"/>
    <dgm:cxn modelId="{A49BBC47-7CE6-4FC1-8F69-67E78C67AEED}" type="presParOf" srcId="{ED376B3C-4F96-4D2D-8D49-F19067A11590}" destId="{093DF717-F7DC-4655-A1C2-FEF241B3A839}" srcOrd="9" destOrd="0" presId="urn:microsoft.com/office/officeart/2018/2/layout/IconVerticalSolidList"/>
    <dgm:cxn modelId="{58A280E5-2562-4862-B785-D349A8CF1CEF}" type="presParOf" srcId="{ED376B3C-4F96-4D2D-8D49-F19067A11590}" destId="{BD1B2134-B1A1-4105-A878-FDA3A663B71D}" srcOrd="10" destOrd="0" presId="urn:microsoft.com/office/officeart/2018/2/layout/IconVerticalSolidList"/>
    <dgm:cxn modelId="{517A8D13-F2DE-49B9-A767-98AB126B7FD6}" type="presParOf" srcId="{BD1B2134-B1A1-4105-A878-FDA3A663B71D}" destId="{5936FB62-5619-4B89-AFE7-AD541CC269DB}" srcOrd="0" destOrd="0" presId="urn:microsoft.com/office/officeart/2018/2/layout/IconVerticalSolidList"/>
    <dgm:cxn modelId="{D161EA20-7D73-401C-9907-00ABF0D82588}" type="presParOf" srcId="{BD1B2134-B1A1-4105-A878-FDA3A663B71D}" destId="{D5B8196C-E428-4D52-A86C-91F9B4EDDBE0}" srcOrd="1" destOrd="0" presId="urn:microsoft.com/office/officeart/2018/2/layout/IconVerticalSolidList"/>
    <dgm:cxn modelId="{028F71E2-A794-4774-AF03-3912C0B162D0}" type="presParOf" srcId="{BD1B2134-B1A1-4105-A878-FDA3A663B71D}" destId="{F63A4817-33AA-4464-83F7-326D089E4AF7}" srcOrd="2" destOrd="0" presId="urn:microsoft.com/office/officeart/2018/2/layout/IconVerticalSolidList"/>
    <dgm:cxn modelId="{B923F42A-5BE7-4969-8BE0-D599BA1925FA}" type="presParOf" srcId="{BD1B2134-B1A1-4105-A878-FDA3A663B71D}" destId="{6C681C48-3BA6-47B7-956D-625286F7676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5CEEDF-E45B-4565-B610-CE668ED48FD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1EB03D9-EF67-4776-83D0-500F40DAF87C}">
      <dgm:prSet/>
      <dgm:spPr/>
      <dgm:t>
        <a:bodyPr/>
        <a:lstStyle/>
        <a:p>
          <a:r>
            <a:rPr lang="en-US" b="1" dirty="0"/>
            <a:t>Swachh Shala Delivers:</a:t>
          </a:r>
          <a:endParaRPr lang="en-US" dirty="0"/>
        </a:p>
      </dgm:t>
    </dgm:pt>
    <dgm:pt modelId="{A78EB813-810F-44AD-A73E-1433B11C8F55}" type="parTrans" cxnId="{CACCB83F-C4B7-412A-B9AA-A701937A7171}">
      <dgm:prSet/>
      <dgm:spPr/>
      <dgm:t>
        <a:bodyPr/>
        <a:lstStyle/>
        <a:p>
          <a:endParaRPr lang="en-US"/>
        </a:p>
      </dgm:t>
    </dgm:pt>
    <dgm:pt modelId="{F7BF5034-EA59-4DA8-B645-8DD1D7E508E4}" type="sibTrans" cxnId="{CACCB83F-C4B7-412A-B9AA-A701937A7171}">
      <dgm:prSet/>
      <dgm:spPr/>
      <dgm:t>
        <a:bodyPr/>
        <a:lstStyle/>
        <a:p>
          <a:endParaRPr lang="en-US"/>
        </a:p>
      </dgm:t>
    </dgm:pt>
    <dgm:pt modelId="{EB163B60-7AEC-4866-8662-F993158029D7}">
      <dgm:prSet/>
      <dgm:spPr/>
      <dgm:t>
        <a:bodyPr/>
        <a:lstStyle/>
        <a:p>
          <a:r>
            <a:rPr lang="en-US"/>
            <a:t>Enhanced hygiene monitoring in public schools.</a:t>
          </a:r>
        </a:p>
      </dgm:t>
    </dgm:pt>
    <dgm:pt modelId="{6E1A6E1B-B38F-45E3-B806-3D2806ADEC83}" type="parTrans" cxnId="{CF85969C-6D49-48F2-912B-CA42860CDEA8}">
      <dgm:prSet/>
      <dgm:spPr/>
      <dgm:t>
        <a:bodyPr/>
        <a:lstStyle/>
        <a:p>
          <a:endParaRPr lang="en-US"/>
        </a:p>
      </dgm:t>
    </dgm:pt>
    <dgm:pt modelId="{C5AF8CC6-4884-43E0-82B1-D0E89AB0A60E}" type="sibTrans" cxnId="{CF85969C-6D49-48F2-912B-CA42860CDEA8}">
      <dgm:prSet/>
      <dgm:spPr/>
      <dgm:t>
        <a:bodyPr/>
        <a:lstStyle/>
        <a:p>
          <a:endParaRPr lang="en-US"/>
        </a:p>
      </dgm:t>
    </dgm:pt>
    <dgm:pt modelId="{9CA9AF39-2CC1-41C6-B470-431C8D27FA7A}">
      <dgm:prSet/>
      <dgm:spPr/>
      <dgm:t>
        <a:bodyPr/>
        <a:lstStyle/>
        <a:p>
          <a:r>
            <a:rPr lang="en-US"/>
            <a:t>Reduced dependency on manual, error-prone inspections.</a:t>
          </a:r>
        </a:p>
      </dgm:t>
    </dgm:pt>
    <dgm:pt modelId="{D11139C3-709C-49E6-B738-37CFC7177A40}" type="parTrans" cxnId="{BFF21250-3836-4A30-BBDC-AA0B517A7715}">
      <dgm:prSet/>
      <dgm:spPr/>
      <dgm:t>
        <a:bodyPr/>
        <a:lstStyle/>
        <a:p>
          <a:endParaRPr lang="en-US"/>
        </a:p>
      </dgm:t>
    </dgm:pt>
    <dgm:pt modelId="{83974E8D-B27E-4064-86AE-5A5CC22DBDCC}" type="sibTrans" cxnId="{BFF21250-3836-4A30-BBDC-AA0B517A7715}">
      <dgm:prSet/>
      <dgm:spPr/>
      <dgm:t>
        <a:bodyPr/>
        <a:lstStyle/>
        <a:p>
          <a:endParaRPr lang="en-US"/>
        </a:p>
      </dgm:t>
    </dgm:pt>
    <dgm:pt modelId="{41242F7C-B5E6-4F83-B788-95AA3DC4C67B}">
      <dgm:prSet/>
      <dgm:spPr/>
      <dgm:t>
        <a:bodyPr/>
        <a:lstStyle/>
        <a:p>
          <a:r>
            <a:rPr lang="en-US"/>
            <a:t>Better health outcomes for students.</a:t>
          </a:r>
        </a:p>
      </dgm:t>
    </dgm:pt>
    <dgm:pt modelId="{472B9281-B581-43D6-A6E5-2566716F195A}" type="parTrans" cxnId="{6343C596-03E7-4C73-847A-304DB506D421}">
      <dgm:prSet/>
      <dgm:spPr/>
      <dgm:t>
        <a:bodyPr/>
        <a:lstStyle/>
        <a:p>
          <a:endParaRPr lang="en-US"/>
        </a:p>
      </dgm:t>
    </dgm:pt>
    <dgm:pt modelId="{F42D1057-319A-4E62-9181-822A5EB36894}" type="sibTrans" cxnId="{6343C596-03E7-4C73-847A-304DB506D421}">
      <dgm:prSet/>
      <dgm:spPr/>
      <dgm:t>
        <a:bodyPr/>
        <a:lstStyle/>
        <a:p>
          <a:endParaRPr lang="en-US"/>
        </a:p>
      </dgm:t>
    </dgm:pt>
    <dgm:pt modelId="{08A90EB7-12F8-4FE1-AC21-BDAC7220A4E5}">
      <dgm:prSet/>
      <dgm:spPr/>
      <dgm:t>
        <a:bodyPr/>
        <a:lstStyle/>
        <a:p>
          <a:r>
            <a:rPr lang="en-US"/>
            <a:t>Transparent communication between government and schools.</a:t>
          </a:r>
        </a:p>
      </dgm:t>
    </dgm:pt>
    <dgm:pt modelId="{5A32F889-7CDB-496A-BF9F-6783FDD5CD05}" type="parTrans" cxnId="{BC2CAA5D-91F1-4FD7-8624-BBA96112951B}">
      <dgm:prSet/>
      <dgm:spPr/>
      <dgm:t>
        <a:bodyPr/>
        <a:lstStyle/>
        <a:p>
          <a:endParaRPr lang="en-US"/>
        </a:p>
      </dgm:t>
    </dgm:pt>
    <dgm:pt modelId="{E05C64F5-7EE2-4FD4-A800-FC7E2A404BC4}" type="sibTrans" cxnId="{BC2CAA5D-91F1-4FD7-8624-BBA96112951B}">
      <dgm:prSet/>
      <dgm:spPr/>
      <dgm:t>
        <a:bodyPr/>
        <a:lstStyle/>
        <a:p>
          <a:endParaRPr lang="en-US"/>
        </a:p>
      </dgm:t>
    </dgm:pt>
    <dgm:pt modelId="{7141873C-5503-4CBE-985F-71833F4055FB}">
      <dgm:prSet/>
      <dgm:spPr/>
      <dgm:t>
        <a:bodyPr/>
        <a:lstStyle/>
        <a:p>
          <a:r>
            <a:rPr lang="en-US"/>
            <a:t>Data-driven audits that support funding, infrastructure, and planning decisions.</a:t>
          </a:r>
        </a:p>
      </dgm:t>
    </dgm:pt>
    <dgm:pt modelId="{B8ED329B-DCB9-4CC6-918A-FBAEC165D154}" type="parTrans" cxnId="{B425F05E-129B-41D0-86CF-3F7BEA887C1A}">
      <dgm:prSet/>
      <dgm:spPr/>
      <dgm:t>
        <a:bodyPr/>
        <a:lstStyle/>
        <a:p>
          <a:endParaRPr lang="en-US"/>
        </a:p>
      </dgm:t>
    </dgm:pt>
    <dgm:pt modelId="{21D5C50A-70DB-4075-A13F-0ECEF8AA43C4}" type="sibTrans" cxnId="{B425F05E-129B-41D0-86CF-3F7BEA887C1A}">
      <dgm:prSet/>
      <dgm:spPr/>
      <dgm:t>
        <a:bodyPr/>
        <a:lstStyle/>
        <a:p>
          <a:endParaRPr lang="en-US"/>
        </a:p>
      </dgm:t>
    </dgm:pt>
    <dgm:pt modelId="{A34D2B96-03BC-4733-B847-DC62D7B09166}" type="pres">
      <dgm:prSet presAssocID="{C05CEEDF-E45B-4565-B610-CE668ED48FD8}" presName="linear" presStyleCnt="0">
        <dgm:presLayoutVars>
          <dgm:animLvl val="lvl"/>
          <dgm:resizeHandles val="exact"/>
        </dgm:presLayoutVars>
      </dgm:prSet>
      <dgm:spPr/>
    </dgm:pt>
    <dgm:pt modelId="{EA685F8B-F92D-4A9F-B343-28E37BF92B03}" type="pres">
      <dgm:prSet presAssocID="{11EB03D9-EF67-4776-83D0-500F40DAF87C}" presName="parentText" presStyleLbl="node1" presStyleIdx="0" presStyleCnt="6" custLinFactY="-86593" custLinFactNeighborY="-100000">
        <dgm:presLayoutVars>
          <dgm:chMax val="0"/>
          <dgm:bulletEnabled val="1"/>
        </dgm:presLayoutVars>
      </dgm:prSet>
      <dgm:spPr/>
    </dgm:pt>
    <dgm:pt modelId="{1BEA2963-20C5-4E3A-A1BB-6CEA4F1D1DC3}" type="pres">
      <dgm:prSet presAssocID="{F7BF5034-EA59-4DA8-B645-8DD1D7E508E4}" presName="spacer" presStyleCnt="0"/>
      <dgm:spPr/>
    </dgm:pt>
    <dgm:pt modelId="{52E9ADD0-672E-4427-B79B-C3A9FC62118E}" type="pres">
      <dgm:prSet presAssocID="{EB163B60-7AEC-4866-8662-F993158029D7}" presName="parentText" presStyleLbl="node1" presStyleIdx="1" presStyleCnt="6">
        <dgm:presLayoutVars>
          <dgm:chMax val="0"/>
          <dgm:bulletEnabled val="1"/>
        </dgm:presLayoutVars>
      </dgm:prSet>
      <dgm:spPr/>
    </dgm:pt>
    <dgm:pt modelId="{B27ECDE1-EF9B-451A-BC0F-1BAB30E60525}" type="pres">
      <dgm:prSet presAssocID="{C5AF8CC6-4884-43E0-82B1-D0E89AB0A60E}" presName="spacer" presStyleCnt="0"/>
      <dgm:spPr/>
    </dgm:pt>
    <dgm:pt modelId="{427A525B-DD38-40F2-B4F0-D8A7B68C6F53}" type="pres">
      <dgm:prSet presAssocID="{9CA9AF39-2CC1-41C6-B470-431C8D27FA7A}" presName="parentText" presStyleLbl="node1" presStyleIdx="2" presStyleCnt="6">
        <dgm:presLayoutVars>
          <dgm:chMax val="0"/>
          <dgm:bulletEnabled val="1"/>
        </dgm:presLayoutVars>
      </dgm:prSet>
      <dgm:spPr/>
    </dgm:pt>
    <dgm:pt modelId="{26E33506-62DA-494D-AB80-D9C9C8B6EF53}" type="pres">
      <dgm:prSet presAssocID="{83974E8D-B27E-4064-86AE-5A5CC22DBDCC}" presName="spacer" presStyleCnt="0"/>
      <dgm:spPr/>
    </dgm:pt>
    <dgm:pt modelId="{90CE0FC3-0FC4-44E0-A43D-129949694A6C}" type="pres">
      <dgm:prSet presAssocID="{41242F7C-B5E6-4F83-B788-95AA3DC4C67B}" presName="parentText" presStyleLbl="node1" presStyleIdx="3" presStyleCnt="6">
        <dgm:presLayoutVars>
          <dgm:chMax val="0"/>
          <dgm:bulletEnabled val="1"/>
        </dgm:presLayoutVars>
      </dgm:prSet>
      <dgm:spPr/>
    </dgm:pt>
    <dgm:pt modelId="{316CDDD7-792B-4974-A35E-81AA5AD74E77}" type="pres">
      <dgm:prSet presAssocID="{F42D1057-319A-4E62-9181-822A5EB36894}" presName="spacer" presStyleCnt="0"/>
      <dgm:spPr/>
    </dgm:pt>
    <dgm:pt modelId="{C29E2176-67DE-4FF3-98C0-A04EA6A1295A}" type="pres">
      <dgm:prSet presAssocID="{08A90EB7-12F8-4FE1-AC21-BDAC7220A4E5}" presName="parentText" presStyleLbl="node1" presStyleIdx="4" presStyleCnt="6">
        <dgm:presLayoutVars>
          <dgm:chMax val="0"/>
          <dgm:bulletEnabled val="1"/>
        </dgm:presLayoutVars>
      </dgm:prSet>
      <dgm:spPr/>
    </dgm:pt>
    <dgm:pt modelId="{510EF728-FAC3-4D96-9FC5-2E7B234DE076}" type="pres">
      <dgm:prSet presAssocID="{E05C64F5-7EE2-4FD4-A800-FC7E2A404BC4}" presName="spacer" presStyleCnt="0"/>
      <dgm:spPr/>
    </dgm:pt>
    <dgm:pt modelId="{7A5C8947-A991-4FC7-9861-7CFC3D7D2CD4}" type="pres">
      <dgm:prSet presAssocID="{7141873C-5503-4CBE-985F-71833F4055FB}" presName="parentText" presStyleLbl="node1" presStyleIdx="5" presStyleCnt="6">
        <dgm:presLayoutVars>
          <dgm:chMax val="0"/>
          <dgm:bulletEnabled val="1"/>
        </dgm:presLayoutVars>
      </dgm:prSet>
      <dgm:spPr/>
    </dgm:pt>
  </dgm:ptLst>
  <dgm:cxnLst>
    <dgm:cxn modelId="{CACCB83F-C4B7-412A-B9AA-A701937A7171}" srcId="{C05CEEDF-E45B-4565-B610-CE668ED48FD8}" destId="{11EB03D9-EF67-4776-83D0-500F40DAF87C}" srcOrd="0" destOrd="0" parTransId="{A78EB813-810F-44AD-A73E-1433B11C8F55}" sibTransId="{F7BF5034-EA59-4DA8-B645-8DD1D7E508E4}"/>
    <dgm:cxn modelId="{BC2CAA5D-91F1-4FD7-8624-BBA96112951B}" srcId="{C05CEEDF-E45B-4565-B610-CE668ED48FD8}" destId="{08A90EB7-12F8-4FE1-AC21-BDAC7220A4E5}" srcOrd="4" destOrd="0" parTransId="{5A32F889-7CDB-496A-BF9F-6783FDD5CD05}" sibTransId="{E05C64F5-7EE2-4FD4-A800-FC7E2A404BC4}"/>
    <dgm:cxn modelId="{B425F05E-129B-41D0-86CF-3F7BEA887C1A}" srcId="{C05CEEDF-E45B-4565-B610-CE668ED48FD8}" destId="{7141873C-5503-4CBE-985F-71833F4055FB}" srcOrd="5" destOrd="0" parTransId="{B8ED329B-DCB9-4CC6-918A-FBAEC165D154}" sibTransId="{21D5C50A-70DB-4075-A13F-0ECEF8AA43C4}"/>
    <dgm:cxn modelId="{B664476B-CC6C-47A4-AA10-9D261EC0B17A}" type="presOf" srcId="{08A90EB7-12F8-4FE1-AC21-BDAC7220A4E5}" destId="{C29E2176-67DE-4FF3-98C0-A04EA6A1295A}" srcOrd="0" destOrd="0" presId="urn:microsoft.com/office/officeart/2005/8/layout/vList2"/>
    <dgm:cxn modelId="{BFF21250-3836-4A30-BBDC-AA0B517A7715}" srcId="{C05CEEDF-E45B-4565-B610-CE668ED48FD8}" destId="{9CA9AF39-2CC1-41C6-B470-431C8D27FA7A}" srcOrd="2" destOrd="0" parTransId="{D11139C3-709C-49E6-B738-37CFC7177A40}" sibTransId="{83974E8D-B27E-4064-86AE-5A5CC22DBDCC}"/>
    <dgm:cxn modelId="{13461771-01A9-486A-99DE-51E5323B515F}" type="presOf" srcId="{7141873C-5503-4CBE-985F-71833F4055FB}" destId="{7A5C8947-A991-4FC7-9861-7CFC3D7D2CD4}" srcOrd="0" destOrd="0" presId="urn:microsoft.com/office/officeart/2005/8/layout/vList2"/>
    <dgm:cxn modelId="{9D5D667B-4B14-4208-815E-D88A092ADE3C}" type="presOf" srcId="{EB163B60-7AEC-4866-8662-F993158029D7}" destId="{52E9ADD0-672E-4427-B79B-C3A9FC62118E}" srcOrd="0" destOrd="0" presId="urn:microsoft.com/office/officeart/2005/8/layout/vList2"/>
    <dgm:cxn modelId="{6343C596-03E7-4C73-847A-304DB506D421}" srcId="{C05CEEDF-E45B-4565-B610-CE668ED48FD8}" destId="{41242F7C-B5E6-4F83-B788-95AA3DC4C67B}" srcOrd="3" destOrd="0" parTransId="{472B9281-B581-43D6-A6E5-2566716F195A}" sibTransId="{F42D1057-319A-4E62-9181-822A5EB36894}"/>
    <dgm:cxn modelId="{CF85969C-6D49-48F2-912B-CA42860CDEA8}" srcId="{C05CEEDF-E45B-4565-B610-CE668ED48FD8}" destId="{EB163B60-7AEC-4866-8662-F993158029D7}" srcOrd="1" destOrd="0" parTransId="{6E1A6E1B-B38F-45E3-B806-3D2806ADEC83}" sibTransId="{C5AF8CC6-4884-43E0-82B1-D0E89AB0A60E}"/>
    <dgm:cxn modelId="{C9B9DFB2-69E0-478B-92A2-1CFC329D3D41}" type="presOf" srcId="{9CA9AF39-2CC1-41C6-B470-431C8D27FA7A}" destId="{427A525B-DD38-40F2-B4F0-D8A7B68C6F53}" srcOrd="0" destOrd="0" presId="urn:microsoft.com/office/officeart/2005/8/layout/vList2"/>
    <dgm:cxn modelId="{EAD104CA-B333-40E3-98DC-591E2FD90C0E}" type="presOf" srcId="{41242F7C-B5E6-4F83-B788-95AA3DC4C67B}" destId="{90CE0FC3-0FC4-44E0-A43D-129949694A6C}" srcOrd="0" destOrd="0" presId="urn:microsoft.com/office/officeart/2005/8/layout/vList2"/>
    <dgm:cxn modelId="{06BC3EDF-2EF8-45B7-BC12-78397C8424F4}" type="presOf" srcId="{11EB03D9-EF67-4776-83D0-500F40DAF87C}" destId="{EA685F8B-F92D-4A9F-B343-28E37BF92B03}" srcOrd="0" destOrd="0" presId="urn:microsoft.com/office/officeart/2005/8/layout/vList2"/>
    <dgm:cxn modelId="{0D5FC8F3-C5F6-42D8-867A-EE7384E06A37}" type="presOf" srcId="{C05CEEDF-E45B-4565-B610-CE668ED48FD8}" destId="{A34D2B96-03BC-4733-B847-DC62D7B09166}" srcOrd="0" destOrd="0" presId="urn:microsoft.com/office/officeart/2005/8/layout/vList2"/>
    <dgm:cxn modelId="{0E1EAFE9-D945-4DDF-BBCE-31EFFDD60B51}" type="presParOf" srcId="{A34D2B96-03BC-4733-B847-DC62D7B09166}" destId="{EA685F8B-F92D-4A9F-B343-28E37BF92B03}" srcOrd="0" destOrd="0" presId="urn:microsoft.com/office/officeart/2005/8/layout/vList2"/>
    <dgm:cxn modelId="{3391722A-6300-44BB-BBBE-4C0F90D32A0A}" type="presParOf" srcId="{A34D2B96-03BC-4733-B847-DC62D7B09166}" destId="{1BEA2963-20C5-4E3A-A1BB-6CEA4F1D1DC3}" srcOrd="1" destOrd="0" presId="urn:microsoft.com/office/officeart/2005/8/layout/vList2"/>
    <dgm:cxn modelId="{42A1E772-5CB6-4369-8022-641E40A710D3}" type="presParOf" srcId="{A34D2B96-03BC-4733-B847-DC62D7B09166}" destId="{52E9ADD0-672E-4427-B79B-C3A9FC62118E}" srcOrd="2" destOrd="0" presId="urn:microsoft.com/office/officeart/2005/8/layout/vList2"/>
    <dgm:cxn modelId="{A081CE86-D703-4A79-9927-0B51CA46F874}" type="presParOf" srcId="{A34D2B96-03BC-4733-B847-DC62D7B09166}" destId="{B27ECDE1-EF9B-451A-BC0F-1BAB30E60525}" srcOrd="3" destOrd="0" presId="urn:microsoft.com/office/officeart/2005/8/layout/vList2"/>
    <dgm:cxn modelId="{EC7803E3-AA97-42F3-9B55-4A0C600849AD}" type="presParOf" srcId="{A34D2B96-03BC-4733-B847-DC62D7B09166}" destId="{427A525B-DD38-40F2-B4F0-D8A7B68C6F53}" srcOrd="4" destOrd="0" presId="urn:microsoft.com/office/officeart/2005/8/layout/vList2"/>
    <dgm:cxn modelId="{538C6A8A-CD77-41B8-B18E-38C95F09755D}" type="presParOf" srcId="{A34D2B96-03BC-4733-B847-DC62D7B09166}" destId="{26E33506-62DA-494D-AB80-D9C9C8B6EF53}" srcOrd="5" destOrd="0" presId="urn:microsoft.com/office/officeart/2005/8/layout/vList2"/>
    <dgm:cxn modelId="{99F81EAF-B2F7-4D87-BEA3-2439436348B9}" type="presParOf" srcId="{A34D2B96-03BC-4733-B847-DC62D7B09166}" destId="{90CE0FC3-0FC4-44E0-A43D-129949694A6C}" srcOrd="6" destOrd="0" presId="urn:microsoft.com/office/officeart/2005/8/layout/vList2"/>
    <dgm:cxn modelId="{2A92CC68-D47A-47C0-8BFF-CC3E261709BD}" type="presParOf" srcId="{A34D2B96-03BC-4733-B847-DC62D7B09166}" destId="{316CDDD7-792B-4974-A35E-81AA5AD74E77}" srcOrd="7" destOrd="0" presId="urn:microsoft.com/office/officeart/2005/8/layout/vList2"/>
    <dgm:cxn modelId="{E725EA93-67B0-4529-A3C8-C3B75720300B}" type="presParOf" srcId="{A34D2B96-03BC-4733-B847-DC62D7B09166}" destId="{C29E2176-67DE-4FF3-98C0-A04EA6A1295A}" srcOrd="8" destOrd="0" presId="urn:microsoft.com/office/officeart/2005/8/layout/vList2"/>
    <dgm:cxn modelId="{87DEAB65-B0F5-4449-B3A5-7B56FA8D03F2}" type="presParOf" srcId="{A34D2B96-03BC-4733-B847-DC62D7B09166}" destId="{510EF728-FAC3-4D96-9FC5-2E7B234DE076}" srcOrd="9" destOrd="0" presId="urn:microsoft.com/office/officeart/2005/8/layout/vList2"/>
    <dgm:cxn modelId="{C17AD2AB-1C11-403B-8233-E41125A05750}" type="presParOf" srcId="{A34D2B96-03BC-4733-B847-DC62D7B09166}" destId="{7A5C8947-A991-4FC7-9861-7CFC3D7D2CD4}"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6613E1-B0D6-47A6-901F-1F400845121F}">
      <dsp:nvSpPr>
        <dsp:cNvPr id="0" name=""/>
        <dsp:cNvSpPr/>
      </dsp:nvSpPr>
      <dsp:spPr>
        <a:xfrm>
          <a:off x="0" y="1774"/>
          <a:ext cx="5878512" cy="7562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37CBE1-1597-4E6C-94EA-6B73F82CF3E8}">
      <dsp:nvSpPr>
        <dsp:cNvPr id="0" name=""/>
        <dsp:cNvSpPr/>
      </dsp:nvSpPr>
      <dsp:spPr>
        <a:xfrm>
          <a:off x="228767" y="171932"/>
          <a:ext cx="415940" cy="4159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27DEC4-6515-4882-8DC8-4AA76D3E302A}">
      <dsp:nvSpPr>
        <dsp:cNvPr id="0" name=""/>
        <dsp:cNvSpPr/>
      </dsp:nvSpPr>
      <dsp:spPr>
        <a:xfrm>
          <a:off x="873474" y="1774"/>
          <a:ext cx="5005037" cy="75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37" tIns="80037" rIns="80037" bIns="80037" numCol="1" spcCol="1270" anchor="ctr" anchorCtr="0">
          <a:noAutofit/>
        </a:bodyPr>
        <a:lstStyle/>
        <a:p>
          <a:pPr marL="0" lvl="0" indent="0" algn="l" defTabSz="844550">
            <a:lnSpc>
              <a:spcPct val="90000"/>
            </a:lnSpc>
            <a:spcBef>
              <a:spcPct val="0"/>
            </a:spcBef>
            <a:spcAft>
              <a:spcPct val="35000"/>
            </a:spcAft>
            <a:buNone/>
          </a:pPr>
          <a:r>
            <a:rPr lang="en-US" sz="1900" b="1" kern="1200" dirty="0"/>
            <a:t>AI-based cleanliness classification</a:t>
          </a:r>
          <a:r>
            <a:rPr lang="en-US" sz="1900" kern="1200" dirty="0"/>
            <a:t> with 4 hygiene categories.</a:t>
          </a:r>
        </a:p>
      </dsp:txBody>
      <dsp:txXfrm>
        <a:off x="873474" y="1774"/>
        <a:ext cx="5005037" cy="756255"/>
      </dsp:txXfrm>
    </dsp:sp>
    <dsp:sp modelId="{9EE98822-1237-4D9E-B8D7-B3E74F61E9AD}">
      <dsp:nvSpPr>
        <dsp:cNvPr id="0" name=""/>
        <dsp:cNvSpPr/>
      </dsp:nvSpPr>
      <dsp:spPr>
        <a:xfrm>
          <a:off x="0" y="947093"/>
          <a:ext cx="5878512" cy="7562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33B921-C595-40BA-9F6B-91F2DD13C093}">
      <dsp:nvSpPr>
        <dsp:cNvPr id="0" name=""/>
        <dsp:cNvSpPr/>
      </dsp:nvSpPr>
      <dsp:spPr>
        <a:xfrm>
          <a:off x="228767" y="1117251"/>
          <a:ext cx="415940" cy="4159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7F55FA-D1F5-429C-B8A1-9B97B86BCB01}">
      <dsp:nvSpPr>
        <dsp:cNvPr id="0" name=""/>
        <dsp:cNvSpPr/>
      </dsp:nvSpPr>
      <dsp:spPr>
        <a:xfrm>
          <a:off x="873474" y="947093"/>
          <a:ext cx="5005037" cy="75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37" tIns="80037" rIns="80037" bIns="80037" numCol="1" spcCol="1270" anchor="ctr" anchorCtr="0">
          <a:noAutofit/>
        </a:bodyPr>
        <a:lstStyle/>
        <a:p>
          <a:pPr marL="0" lvl="0" indent="0" algn="l" defTabSz="844550">
            <a:lnSpc>
              <a:spcPct val="90000"/>
            </a:lnSpc>
            <a:spcBef>
              <a:spcPct val="0"/>
            </a:spcBef>
            <a:spcAft>
              <a:spcPct val="35000"/>
            </a:spcAft>
            <a:buNone/>
          </a:pPr>
          <a:r>
            <a:rPr lang="en-US" sz="1900" kern="1200" dirty="0"/>
            <a:t>School registration with admin approval for added security.</a:t>
          </a:r>
        </a:p>
      </dsp:txBody>
      <dsp:txXfrm>
        <a:off x="873474" y="947093"/>
        <a:ext cx="5005037" cy="756255"/>
      </dsp:txXfrm>
    </dsp:sp>
    <dsp:sp modelId="{A53E5855-52F9-494B-837D-C5E495A77C2D}">
      <dsp:nvSpPr>
        <dsp:cNvPr id="0" name=""/>
        <dsp:cNvSpPr/>
      </dsp:nvSpPr>
      <dsp:spPr>
        <a:xfrm>
          <a:off x="0" y="1892412"/>
          <a:ext cx="5878512" cy="7562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820B8-3D15-4555-8EB0-6F130897DEAA}">
      <dsp:nvSpPr>
        <dsp:cNvPr id="0" name=""/>
        <dsp:cNvSpPr/>
      </dsp:nvSpPr>
      <dsp:spPr>
        <a:xfrm>
          <a:off x="228767" y="2062570"/>
          <a:ext cx="415940" cy="4159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822C66-7AA9-4AFE-B1B0-205FA7401517}">
      <dsp:nvSpPr>
        <dsp:cNvPr id="0" name=""/>
        <dsp:cNvSpPr/>
      </dsp:nvSpPr>
      <dsp:spPr>
        <a:xfrm>
          <a:off x="873474" y="1892412"/>
          <a:ext cx="5005037" cy="75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37" tIns="80037" rIns="80037" bIns="80037" numCol="1" spcCol="1270" anchor="ctr" anchorCtr="0">
          <a:noAutofit/>
        </a:bodyPr>
        <a:lstStyle/>
        <a:p>
          <a:pPr marL="0" lvl="0" indent="0" algn="l" defTabSz="844550">
            <a:lnSpc>
              <a:spcPct val="90000"/>
            </a:lnSpc>
            <a:spcBef>
              <a:spcPct val="0"/>
            </a:spcBef>
            <a:spcAft>
              <a:spcPct val="35000"/>
            </a:spcAft>
            <a:buNone/>
          </a:pPr>
          <a:r>
            <a:rPr lang="en-US" sz="1900" kern="1200" dirty="0"/>
            <a:t>Intuitive school dashboard for image uploads and complaint history.</a:t>
          </a:r>
        </a:p>
      </dsp:txBody>
      <dsp:txXfrm>
        <a:off x="873474" y="1892412"/>
        <a:ext cx="5005037" cy="756255"/>
      </dsp:txXfrm>
    </dsp:sp>
    <dsp:sp modelId="{957F74C9-341B-4A45-BED9-E98319A02EA8}">
      <dsp:nvSpPr>
        <dsp:cNvPr id="0" name=""/>
        <dsp:cNvSpPr/>
      </dsp:nvSpPr>
      <dsp:spPr>
        <a:xfrm>
          <a:off x="0" y="2837731"/>
          <a:ext cx="5878512" cy="7562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B0F2F8-12D6-4B9E-BC8F-EAFF0B3230FF}">
      <dsp:nvSpPr>
        <dsp:cNvPr id="0" name=""/>
        <dsp:cNvSpPr/>
      </dsp:nvSpPr>
      <dsp:spPr>
        <a:xfrm>
          <a:off x="228767" y="3007889"/>
          <a:ext cx="415940" cy="4159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B51754-92F0-450F-9AE3-306215A65A69}">
      <dsp:nvSpPr>
        <dsp:cNvPr id="0" name=""/>
        <dsp:cNvSpPr/>
      </dsp:nvSpPr>
      <dsp:spPr>
        <a:xfrm>
          <a:off x="873474" y="2837731"/>
          <a:ext cx="5005037" cy="75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37" tIns="80037" rIns="80037" bIns="80037" numCol="1" spcCol="1270" anchor="ctr" anchorCtr="0">
          <a:noAutofit/>
        </a:bodyPr>
        <a:lstStyle/>
        <a:p>
          <a:pPr marL="0" lvl="0" indent="0" algn="l" defTabSz="844550">
            <a:lnSpc>
              <a:spcPct val="90000"/>
            </a:lnSpc>
            <a:spcBef>
              <a:spcPct val="0"/>
            </a:spcBef>
            <a:spcAft>
              <a:spcPct val="35000"/>
            </a:spcAft>
            <a:buNone/>
          </a:pPr>
          <a:r>
            <a:rPr lang="en-US" sz="1900" kern="1200" dirty="0"/>
            <a:t>Admin dashboard to manage requests and complaints efficiently.</a:t>
          </a:r>
        </a:p>
      </dsp:txBody>
      <dsp:txXfrm>
        <a:off x="873474" y="2837731"/>
        <a:ext cx="5005037" cy="756255"/>
      </dsp:txXfrm>
    </dsp:sp>
    <dsp:sp modelId="{AAA151D8-5B4D-4515-843A-5856618E4C10}">
      <dsp:nvSpPr>
        <dsp:cNvPr id="0" name=""/>
        <dsp:cNvSpPr/>
      </dsp:nvSpPr>
      <dsp:spPr>
        <a:xfrm>
          <a:off x="0" y="3783050"/>
          <a:ext cx="5878512" cy="7562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E1E850-4859-40F7-809C-7080FECB18F1}">
      <dsp:nvSpPr>
        <dsp:cNvPr id="0" name=""/>
        <dsp:cNvSpPr/>
      </dsp:nvSpPr>
      <dsp:spPr>
        <a:xfrm>
          <a:off x="228767" y="3953208"/>
          <a:ext cx="415940" cy="41594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57FBFE-A5E6-4E71-B411-7DBCDBED348A}">
      <dsp:nvSpPr>
        <dsp:cNvPr id="0" name=""/>
        <dsp:cNvSpPr/>
      </dsp:nvSpPr>
      <dsp:spPr>
        <a:xfrm>
          <a:off x="873474" y="3783050"/>
          <a:ext cx="5005037" cy="75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37" tIns="80037" rIns="80037" bIns="80037" numCol="1" spcCol="1270" anchor="ctr" anchorCtr="0">
          <a:noAutofit/>
        </a:bodyPr>
        <a:lstStyle/>
        <a:p>
          <a:pPr marL="0" lvl="0" indent="0" algn="l" defTabSz="844550">
            <a:lnSpc>
              <a:spcPct val="90000"/>
            </a:lnSpc>
            <a:spcBef>
              <a:spcPct val="0"/>
            </a:spcBef>
            <a:spcAft>
              <a:spcPct val="35000"/>
            </a:spcAft>
            <a:buNone/>
          </a:pPr>
          <a:r>
            <a:rPr lang="en-US" sz="1900" kern="1200" dirty="0"/>
            <a:t> PDF reports with AI confidence score, remarks, and timestamps.</a:t>
          </a:r>
        </a:p>
      </dsp:txBody>
      <dsp:txXfrm>
        <a:off x="873474" y="3783050"/>
        <a:ext cx="5005037" cy="756255"/>
      </dsp:txXfrm>
    </dsp:sp>
    <dsp:sp modelId="{5936FB62-5619-4B89-AFE7-AD541CC269DB}">
      <dsp:nvSpPr>
        <dsp:cNvPr id="0" name=""/>
        <dsp:cNvSpPr/>
      </dsp:nvSpPr>
      <dsp:spPr>
        <a:xfrm>
          <a:off x="0" y="4728369"/>
          <a:ext cx="5878512" cy="7562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B8196C-E428-4D52-A86C-91F9B4EDDBE0}">
      <dsp:nvSpPr>
        <dsp:cNvPr id="0" name=""/>
        <dsp:cNvSpPr/>
      </dsp:nvSpPr>
      <dsp:spPr>
        <a:xfrm>
          <a:off x="228767" y="4898527"/>
          <a:ext cx="415940" cy="41594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681C48-3BA6-47B7-956D-625286F76764}">
      <dsp:nvSpPr>
        <dsp:cNvPr id="0" name=""/>
        <dsp:cNvSpPr/>
      </dsp:nvSpPr>
      <dsp:spPr>
        <a:xfrm>
          <a:off x="873474" y="4728369"/>
          <a:ext cx="5005037" cy="75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37" tIns="80037" rIns="80037" bIns="80037" numCol="1" spcCol="1270" anchor="ctr" anchorCtr="0">
          <a:noAutofit/>
        </a:bodyPr>
        <a:lstStyle/>
        <a:p>
          <a:pPr marL="0" lvl="0" indent="0" algn="l" defTabSz="844550">
            <a:lnSpc>
              <a:spcPct val="90000"/>
            </a:lnSpc>
            <a:spcBef>
              <a:spcPct val="0"/>
            </a:spcBef>
            <a:spcAft>
              <a:spcPct val="35000"/>
            </a:spcAft>
            <a:buNone/>
          </a:pPr>
          <a:r>
            <a:rPr lang="en-US" sz="1900" kern="1200" dirty="0"/>
            <a:t>Transparent data logs for every institution – issue history, status, image, and resolution.</a:t>
          </a:r>
        </a:p>
      </dsp:txBody>
      <dsp:txXfrm>
        <a:off x="873474" y="4728369"/>
        <a:ext cx="5005037" cy="7562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85F8B-F92D-4A9F-B343-28E37BF92B03}">
      <dsp:nvSpPr>
        <dsp:cNvPr id="0" name=""/>
        <dsp:cNvSpPr/>
      </dsp:nvSpPr>
      <dsp:spPr>
        <a:xfrm>
          <a:off x="0" y="0"/>
          <a:ext cx="10515600" cy="56511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Swachh Shala Delivers:</a:t>
          </a:r>
          <a:endParaRPr lang="en-US" sz="2300" kern="1200" dirty="0"/>
        </a:p>
      </dsp:txBody>
      <dsp:txXfrm>
        <a:off x="27586" y="27586"/>
        <a:ext cx="10460428" cy="509938"/>
      </dsp:txXfrm>
    </dsp:sp>
    <dsp:sp modelId="{52E9ADD0-672E-4427-B79B-C3A9FC62118E}">
      <dsp:nvSpPr>
        <dsp:cNvPr id="0" name=""/>
        <dsp:cNvSpPr/>
      </dsp:nvSpPr>
      <dsp:spPr>
        <a:xfrm>
          <a:off x="0" y="946088"/>
          <a:ext cx="10515600" cy="565110"/>
        </a:xfrm>
        <a:prstGeom prst="roundRect">
          <a:avLst/>
        </a:prstGeom>
        <a:solidFill>
          <a:schemeClr val="accent5">
            <a:hueOff val="-2430430"/>
            <a:satOff val="-165"/>
            <a:lumOff val="39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Enhanced hygiene monitoring in public schools.</a:t>
          </a:r>
        </a:p>
      </dsp:txBody>
      <dsp:txXfrm>
        <a:off x="27586" y="973674"/>
        <a:ext cx="10460428" cy="509938"/>
      </dsp:txXfrm>
    </dsp:sp>
    <dsp:sp modelId="{427A525B-DD38-40F2-B4F0-D8A7B68C6F53}">
      <dsp:nvSpPr>
        <dsp:cNvPr id="0" name=""/>
        <dsp:cNvSpPr/>
      </dsp:nvSpPr>
      <dsp:spPr>
        <a:xfrm>
          <a:off x="0" y="1577438"/>
          <a:ext cx="10515600" cy="565110"/>
        </a:xfrm>
        <a:prstGeom prst="roundRect">
          <a:avLst/>
        </a:prstGeom>
        <a:solidFill>
          <a:schemeClr val="accent5">
            <a:hueOff val="-4860860"/>
            <a:satOff val="-330"/>
            <a:lumOff val="78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Reduced dependency on manual, error-prone inspections.</a:t>
          </a:r>
        </a:p>
      </dsp:txBody>
      <dsp:txXfrm>
        <a:off x="27586" y="1605024"/>
        <a:ext cx="10460428" cy="509938"/>
      </dsp:txXfrm>
    </dsp:sp>
    <dsp:sp modelId="{90CE0FC3-0FC4-44E0-A43D-129949694A6C}">
      <dsp:nvSpPr>
        <dsp:cNvPr id="0" name=""/>
        <dsp:cNvSpPr/>
      </dsp:nvSpPr>
      <dsp:spPr>
        <a:xfrm>
          <a:off x="0" y="2208789"/>
          <a:ext cx="10515600" cy="565110"/>
        </a:xfrm>
        <a:prstGeom prst="roundRect">
          <a:avLst/>
        </a:prstGeom>
        <a:solidFill>
          <a:schemeClr val="accent5">
            <a:hueOff val="-7291290"/>
            <a:satOff val="-496"/>
            <a:lumOff val="11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Better health outcomes for students.</a:t>
          </a:r>
        </a:p>
      </dsp:txBody>
      <dsp:txXfrm>
        <a:off x="27586" y="2236375"/>
        <a:ext cx="10460428" cy="509938"/>
      </dsp:txXfrm>
    </dsp:sp>
    <dsp:sp modelId="{C29E2176-67DE-4FF3-98C0-A04EA6A1295A}">
      <dsp:nvSpPr>
        <dsp:cNvPr id="0" name=""/>
        <dsp:cNvSpPr/>
      </dsp:nvSpPr>
      <dsp:spPr>
        <a:xfrm>
          <a:off x="0" y="2840139"/>
          <a:ext cx="10515600" cy="565110"/>
        </a:xfrm>
        <a:prstGeom prst="roundRect">
          <a:avLst/>
        </a:prstGeom>
        <a:solidFill>
          <a:schemeClr val="accent5">
            <a:hueOff val="-9721720"/>
            <a:satOff val="-661"/>
            <a:lumOff val="15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Transparent communication between government and schools.</a:t>
          </a:r>
        </a:p>
      </dsp:txBody>
      <dsp:txXfrm>
        <a:off x="27586" y="2867725"/>
        <a:ext cx="10460428" cy="509938"/>
      </dsp:txXfrm>
    </dsp:sp>
    <dsp:sp modelId="{7A5C8947-A991-4FC7-9861-7CFC3D7D2CD4}">
      <dsp:nvSpPr>
        <dsp:cNvPr id="0" name=""/>
        <dsp:cNvSpPr/>
      </dsp:nvSpPr>
      <dsp:spPr>
        <a:xfrm>
          <a:off x="0" y="3471489"/>
          <a:ext cx="10515600" cy="56511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Data-driven audits that support funding, infrastructure, and planning decisions.</a:t>
          </a:r>
        </a:p>
      </dsp:txBody>
      <dsp:txXfrm>
        <a:off x="27586" y="3499075"/>
        <a:ext cx="10460428" cy="50993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78A53-8BD6-4EB5-BADA-A7F7927D5F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E01429B-0F67-DF0B-E299-8C591591EE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6FB40D5-4398-394B-51CF-71E22BEDE575}"/>
              </a:ext>
            </a:extLst>
          </p:cNvPr>
          <p:cNvSpPr>
            <a:spLocks noGrp="1"/>
          </p:cNvSpPr>
          <p:nvPr>
            <p:ph type="dt" sz="half" idx="10"/>
          </p:nvPr>
        </p:nvSpPr>
        <p:spPr/>
        <p:txBody>
          <a:bodyPr/>
          <a:lstStyle/>
          <a:p>
            <a:fld id="{379221AA-366F-4DCA-A5CB-1A7DE5976002}" type="datetimeFigureOut">
              <a:rPr lang="en-IN" smtClean="0"/>
              <a:t>09-07-2025</a:t>
            </a:fld>
            <a:endParaRPr lang="en-IN"/>
          </a:p>
        </p:txBody>
      </p:sp>
      <p:sp>
        <p:nvSpPr>
          <p:cNvPr id="5" name="Footer Placeholder 4">
            <a:extLst>
              <a:ext uri="{FF2B5EF4-FFF2-40B4-BE49-F238E27FC236}">
                <a16:creationId xmlns:a16="http://schemas.microsoft.com/office/drawing/2014/main" id="{5D41CA66-4C74-3A9E-3874-E6CE07AE15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9009D1-A1D6-737B-37EE-76661D46149B}"/>
              </a:ext>
            </a:extLst>
          </p:cNvPr>
          <p:cNvSpPr>
            <a:spLocks noGrp="1"/>
          </p:cNvSpPr>
          <p:nvPr>
            <p:ph type="sldNum" sz="quarter" idx="12"/>
          </p:nvPr>
        </p:nvSpPr>
        <p:spPr/>
        <p:txBody>
          <a:bodyPr/>
          <a:lstStyle/>
          <a:p>
            <a:fld id="{828900A4-E9F0-4355-8E08-B8DAB9F4A23A}" type="slidenum">
              <a:rPr lang="en-IN" smtClean="0"/>
              <a:t>‹#›</a:t>
            </a:fld>
            <a:endParaRPr lang="en-IN"/>
          </a:p>
        </p:txBody>
      </p:sp>
    </p:spTree>
    <p:extLst>
      <p:ext uri="{BB962C8B-B14F-4D97-AF65-F5344CB8AC3E}">
        <p14:creationId xmlns:p14="http://schemas.microsoft.com/office/powerpoint/2010/main" val="3645687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D7E10-7E18-6744-158F-2CF9763B9C9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056441-F6A4-6833-04D0-2B4822A384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5ABFF0-B537-DD52-B359-E2653CB2E2EF}"/>
              </a:ext>
            </a:extLst>
          </p:cNvPr>
          <p:cNvSpPr>
            <a:spLocks noGrp="1"/>
          </p:cNvSpPr>
          <p:nvPr>
            <p:ph type="dt" sz="half" idx="10"/>
          </p:nvPr>
        </p:nvSpPr>
        <p:spPr/>
        <p:txBody>
          <a:bodyPr/>
          <a:lstStyle/>
          <a:p>
            <a:fld id="{379221AA-366F-4DCA-A5CB-1A7DE5976002}" type="datetimeFigureOut">
              <a:rPr lang="en-IN" smtClean="0"/>
              <a:t>09-07-2025</a:t>
            </a:fld>
            <a:endParaRPr lang="en-IN"/>
          </a:p>
        </p:txBody>
      </p:sp>
      <p:sp>
        <p:nvSpPr>
          <p:cNvPr id="5" name="Footer Placeholder 4">
            <a:extLst>
              <a:ext uri="{FF2B5EF4-FFF2-40B4-BE49-F238E27FC236}">
                <a16:creationId xmlns:a16="http://schemas.microsoft.com/office/drawing/2014/main" id="{DAB45089-AFE4-A7DD-6E66-0944AD2548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2935ED-E241-D4DB-2307-B70D08E39FEB}"/>
              </a:ext>
            </a:extLst>
          </p:cNvPr>
          <p:cNvSpPr>
            <a:spLocks noGrp="1"/>
          </p:cNvSpPr>
          <p:nvPr>
            <p:ph type="sldNum" sz="quarter" idx="12"/>
          </p:nvPr>
        </p:nvSpPr>
        <p:spPr/>
        <p:txBody>
          <a:bodyPr/>
          <a:lstStyle/>
          <a:p>
            <a:fld id="{828900A4-E9F0-4355-8E08-B8DAB9F4A23A}" type="slidenum">
              <a:rPr lang="en-IN" smtClean="0"/>
              <a:t>‹#›</a:t>
            </a:fld>
            <a:endParaRPr lang="en-IN"/>
          </a:p>
        </p:txBody>
      </p:sp>
    </p:spTree>
    <p:extLst>
      <p:ext uri="{BB962C8B-B14F-4D97-AF65-F5344CB8AC3E}">
        <p14:creationId xmlns:p14="http://schemas.microsoft.com/office/powerpoint/2010/main" val="1483449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724F5A-7C0F-2399-864D-B690B25A37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6EC6568-0C00-7B2A-6B01-CD6C1A61F1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2E6C5F-D06D-15F9-5051-138CE3B2EF03}"/>
              </a:ext>
            </a:extLst>
          </p:cNvPr>
          <p:cNvSpPr>
            <a:spLocks noGrp="1"/>
          </p:cNvSpPr>
          <p:nvPr>
            <p:ph type="dt" sz="half" idx="10"/>
          </p:nvPr>
        </p:nvSpPr>
        <p:spPr/>
        <p:txBody>
          <a:bodyPr/>
          <a:lstStyle/>
          <a:p>
            <a:fld id="{379221AA-366F-4DCA-A5CB-1A7DE5976002}" type="datetimeFigureOut">
              <a:rPr lang="en-IN" smtClean="0"/>
              <a:t>09-07-2025</a:t>
            </a:fld>
            <a:endParaRPr lang="en-IN"/>
          </a:p>
        </p:txBody>
      </p:sp>
      <p:sp>
        <p:nvSpPr>
          <p:cNvPr id="5" name="Footer Placeholder 4">
            <a:extLst>
              <a:ext uri="{FF2B5EF4-FFF2-40B4-BE49-F238E27FC236}">
                <a16:creationId xmlns:a16="http://schemas.microsoft.com/office/drawing/2014/main" id="{311A7707-12F2-001E-2336-6587885AF8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3775FB-173C-836D-7390-253355D53B5F}"/>
              </a:ext>
            </a:extLst>
          </p:cNvPr>
          <p:cNvSpPr>
            <a:spLocks noGrp="1"/>
          </p:cNvSpPr>
          <p:nvPr>
            <p:ph type="sldNum" sz="quarter" idx="12"/>
          </p:nvPr>
        </p:nvSpPr>
        <p:spPr/>
        <p:txBody>
          <a:bodyPr/>
          <a:lstStyle/>
          <a:p>
            <a:fld id="{828900A4-E9F0-4355-8E08-B8DAB9F4A23A}" type="slidenum">
              <a:rPr lang="en-IN" smtClean="0"/>
              <a:t>‹#›</a:t>
            </a:fld>
            <a:endParaRPr lang="en-IN"/>
          </a:p>
        </p:txBody>
      </p:sp>
    </p:spTree>
    <p:extLst>
      <p:ext uri="{BB962C8B-B14F-4D97-AF65-F5344CB8AC3E}">
        <p14:creationId xmlns:p14="http://schemas.microsoft.com/office/powerpoint/2010/main" val="3773033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64244-151A-F4F4-3C75-A0912B0141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9FA1CE-A8ED-275B-B267-D9AAFDBD67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2198B7-8711-8921-C066-B3A49E8B1EF3}"/>
              </a:ext>
            </a:extLst>
          </p:cNvPr>
          <p:cNvSpPr>
            <a:spLocks noGrp="1"/>
          </p:cNvSpPr>
          <p:nvPr>
            <p:ph type="dt" sz="half" idx="10"/>
          </p:nvPr>
        </p:nvSpPr>
        <p:spPr/>
        <p:txBody>
          <a:bodyPr/>
          <a:lstStyle/>
          <a:p>
            <a:fld id="{379221AA-366F-4DCA-A5CB-1A7DE5976002}" type="datetimeFigureOut">
              <a:rPr lang="en-IN" smtClean="0"/>
              <a:t>09-07-2025</a:t>
            </a:fld>
            <a:endParaRPr lang="en-IN"/>
          </a:p>
        </p:txBody>
      </p:sp>
      <p:sp>
        <p:nvSpPr>
          <p:cNvPr id="5" name="Footer Placeholder 4">
            <a:extLst>
              <a:ext uri="{FF2B5EF4-FFF2-40B4-BE49-F238E27FC236}">
                <a16:creationId xmlns:a16="http://schemas.microsoft.com/office/drawing/2014/main" id="{D22EB979-DEF5-A835-76D5-5DDF9B14F7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6D4F0B-75D9-BE0D-260A-FE04F8713C2A}"/>
              </a:ext>
            </a:extLst>
          </p:cNvPr>
          <p:cNvSpPr>
            <a:spLocks noGrp="1"/>
          </p:cNvSpPr>
          <p:nvPr>
            <p:ph type="sldNum" sz="quarter" idx="12"/>
          </p:nvPr>
        </p:nvSpPr>
        <p:spPr/>
        <p:txBody>
          <a:bodyPr/>
          <a:lstStyle/>
          <a:p>
            <a:fld id="{828900A4-E9F0-4355-8E08-B8DAB9F4A23A}" type="slidenum">
              <a:rPr lang="en-IN" smtClean="0"/>
              <a:t>‹#›</a:t>
            </a:fld>
            <a:endParaRPr lang="en-IN"/>
          </a:p>
        </p:txBody>
      </p:sp>
    </p:spTree>
    <p:extLst>
      <p:ext uri="{BB962C8B-B14F-4D97-AF65-F5344CB8AC3E}">
        <p14:creationId xmlns:p14="http://schemas.microsoft.com/office/powerpoint/2010/main" val="310624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565AE-DB6A-4919-2355-47E042C177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D27BF5B-D781-485F-07E8-63B45A53FD5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CDBD44-5DB5-A51C-0AA5-90343CE01C83}"/>
              </a:ext>
            </a:extLst>
          </p:cNvPr>
          <p:cNvSpPr>
            <a:spLocks noGrp="1"/>
          </p:cNvSpPr>
          <p:nvPr>
            <p:ph type="dt" sz="half" idx="10"/>
          </p:nvPr>
        </p:nvSpPr>
        <p:spPr/>
        <p:txBody>
          <a:bodyPr/>
          <a:lstStyle/>
          <a:p>
            <a:fld id="{379221AA-366F-4DCA-A5CB-1A7DE5976002}" type="datetimeFigureOut">
              <a:rPr lang="en-IN" smtClean="0"/>
              <a:t>09-07-2025</a:t>
            </a:fld>
            <a:endParaRPr lang="en-IN"/>
          </a:p>
        </p:txBody>
      </p:sp>
      <p:sp>
        <p:nvSpPr>
          <p:cNvPr id="5" name="Footer Placeholder 4">
            <a:extLst>
              <a:ext uri="{FF2B5EF4-FFF2-40B4-BE49-F238E27FC236}">
                <a16:creationId xmlns:a16="http://schemas.microsoft.com/office/drawing/2014/main" id="{92B243BA-AB4B-C8FA-B938-6BA50CB1C2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F38BD4-ABE3-741B-1C09-D24C93A9B8F3}"/>
              </a:ext>
            </a:extLst>
          </p:cNvPr>
          <p:cNvSpPr>
            <a:spLocks noGrp="1"/>
          </p:cNvSpPr>
          <p:nvPr>
            <p:ph type="sldNum" sz="quarter" idx="12"/>
          </p:nvPr>
        </p:nvSpPr>
        <p:spPr/>
        <p:txBody>
          <a:bodyPr/>
          <a:lstStyle/>
          <a:p>
            <a:fld id="{828900A4-E9F0-4355-8E08-B8DAB9F4A23A}" type="slidenum">
              <a:rPr lang="en-IN" smtClean="0"/>
              <a:t>‹#›</a:t>
            </a:fld>
            <a:endParaRPr lang="en-IN"/>
          </a:p>
        </p:txBody>
      </p:sp>
    </p:spTree>
    <p:extLst>
      <p:ext uri="{BB962C8B-B14F-4D97-AF65-F5344CB8AC3E}">
        <p14:creationId xmlns:p14="http://schemas.microsoft.com/office/powerpoint/2010/main" val="1586850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64DDC-C18B-A3E9-CAA8-C85EF3D33B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8E86BD-9745-AA1C-65D3-90CCAEC752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380AE39-4746-B1AE-778C-3BA971353A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74C6528-1675-D7B3-BA11-1D0A5D034FC5}"/>
              </a:ext>
            </a:extLst>
          </p:cNvPr>
          <p:cNvSpPr>
            <a:spLocks noGrp="1"/>
          </p:cNvSpPr>
          <p:nvPr>
            <p:ph type="dt" sz="half" idx="10"/>
          </p:nvPr>
        </p:nvSpPr>
        <p:spPr/>
        <p:txBody>
          <a:bodyPr/>
          <a:lstStyle/>
          <a:p>
            <a:fld id="{379221AA-366F-4DCA-A5CB-1A7DE5976002}" type="datetimeFigureOut">
              <a:rPr lang="en-IN" smtClean="0"/>
              <a:t>09-07-2025</a:t>
            </a:fld>
            <a:endParaRPr lang="en-IN"/>
          </a:p>
        </p:txBody>
      </p:sp>
      <p:sp>
        <p:nvSpPr>
          <p:cNvPr id="6" name="Footer Placeholder 5">
            <a:extLst>
              <a:ext uri="{FF2B5EF4-FFF2-40B4-BE49-F238E27FC236}">
                <a16:creationId xmlns:a16="http://schemas.microsoft.com/office/drawing/2014/main" id="{7940DA3A-7F9E-094E-3712-A7B88ED119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1C309D-C266-2D40-2049-CA4D790B5C2B}"/>
              </a:ext>
            </a:extLst>
          </p:cNvPr>
          <p:cNvSpPr>
            <a:spLocks noGrp="1"/>
          </p:cNvSpPr>
          <p:nvPr>
            <p:ph type="sldNum" sz="quarter" idx="12"/>
          </p:nvPr>
        </p:nvSpPr>
        <p:spPr/>
        <p:txBody>
          <a:bodyPr/>
          <a:lstStyle/>
          <a:p>
            <a:fld id="{828900A4-E9F0-4355-8E08-B8DAB9F4A23A}" type="slidenum">
              <a:rPr lang="en-IN" smtClean="0"/>
              <a:t>‹#›</a:t>
            </a:fld>
            <a:endParaRPr lang="en-IN"/>
          </a:p>
        </p:txBody>
      </p:sp>
    </p:spTree>
    <p:extLst>
      <p:ext uri="{BB962C8B-B14F-4D97-AF65-F5344CB8AC3E}">
        <p14:creationId xmlns:p14="http://schemas.microsoft.com/office/powerpoint/2010/main" val="378663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631F1-FFFA-9B20-EB98-53A3CE76E5A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D7F267-6BBB-E7CA-D891-991414816E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94D728-DE94-0C15-CC59-478FC608C7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10D42C5-8F07-D4C7-C2D1-A987E0B109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8B772B-4CBA-FBB1-B95F-8740BA31C4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7228220-4F52-B6F0-F2A8-F59B9B50F15B}"/>
              </a:ext>
            </a:extLst>
          </p:cNvPr>
          <p:cNvSpPr>
            <a:spLocks noGrp="1"/>
          </p:cNvSpPr>
          <p:nvPr>
            <p:ph type="dt" sz="half" idx="10"/>
          </p:nvPr>
        </p:nvSpPr>
        <p:spPr/>
        <p:txBody>
          <a:bodyPr/>
          <a:lstStyle/>
          <a:p>
            <a:fld id="{379221AA-366F-4DCA-A5CB-1A7DE5976002}" type="datetimeFigureOut">
              <a:rPr lang="en-IN" smtClean="0"/>
              <a:t>09-07-2025</a:t>
            </a:fld>
            <a:endParaRPr lang="en-IN"/>
          </a:p>
        </p:txBody>
      </p:sp>
      <p:sp>
        <p:nvSpPr>
          <p:cNvPr id="8" name="Footer Placeholder 7">
            <a:extLst>
              <a:ext uri="{FF2B5EF4-FFF2-40B4-BE49-F238E27FC236}">
                <a16:creationId xmlns:a16="http://schemas.microsoft.com/office/drawing/2014/main" id="{C8866D9F-3868-3D3B-A109-6608F285C8D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180A1A3-42E9-34A3-79B2-462F26B89092}"/>
              </a:ext>
            </a:extLst>
          </p:cNvPr>
          <p:cNvSpPr>
            <a:spLocks noGrp="1"/>
          </p:cNvSpPr>
          <p:nvPr>
            <p:ph type="sldNum" sz="quarter" idx="12"/>
          </p:nvPr>
        </p:nvSpPr>
        <p:spPr/>
        <p:txBody>
          <a:bodyPr/>
          <a:lstStyle/>
          <a:p>
            <a:fld id="{828900A4-E9F0-4355-8E08-B8DAB9F4A23A}" type="slidenum">
              <a:rPr lang="en-IN" smtClean="0"/>
              <a:t>‹#›</a:t>
            </a:fld>
            <a:endParaRPr lang="en-IN"/>
          </a:p>
        </p:txBody>
      </p:sp>
    </p:spTree>
    <p:extLst>
      <p:ext uri="{BB962C8B-B14F-4D97-AF65-F5344CB8AC3E}">
        <p14:creationId xmlns:p14="http://schemas.microsoft.com/office/powerpoint/2010/main" val="4197080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E489-A0E4-7292-601E-597E85E10CB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2378E58-5E91-24DC-A725-43610CEA75DB}"/>
              </a:ext>
            </a:extLst>
          </p:cNvPr>
          <p:cNvSpPr>
            <a:spLocks noGrp="1"/>
          </p:cNvSpPr>
          <p:nvPr>
            <p:ph type="dt" sz="half" idx="10"/>
          </p:nvPr>
        </p:nvSpPr>
        <p:spPr/>
        <p:txBody>
          <a:bodyPr/>
          <a:lstStyle/>
          <a:p>
            <a:fld id="{379221AA-366F-4DCA-A5CB-1A7DE5976002}" type="datetimeFigureOut">
              <a:rPr lang="en-IN" smtClean="0"/>
              <a:t>09-07-2025</a:t>
            </a:fld>
            <a:endParaRPr lang="en-IN"/>
          </a:p>
        </p:txBody>
      </p:sp>
      <p:sp>
        <p:nvSpPr>
          <p:cNvPr id="4" name="Footer Placeholder 3">
            <a:extLst>
              <a:ext uri="{FF2B5EF4-FFF2-40B4-BE49-F238E27FC236}">
                <a16:creationId xmlns:a16="http://schemas.microsoft.com/office/drawing/2014/main" id="{41673D93-F9A4-8B31-FA7E-FCA3F5B1E5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9E07F15-6CE9-60DC-A031-C34EB4EBEBA8}"/>
              </a:ext>
            </a:extLst>
          </p:cNvPr>
          <p:cNvSpPr>
            <a:spLocks noGrp="1"/>
          </p:cNvSpPr>
          <p:nvPr>
            <p:ph type="sldNum" sz="quarter" idx="12"/>
          </p:nvPr>
        </p:nvSpPr>
        <p:spPr/>
        <p:txBody>
          <a:bodyPr/>
          <a:lstStyle/>
          <a:p>
            <a:fld id="{828900A4-E9F0-4355-8E08-B8DAB9F4A23A}" type="slidenum">
              <a:rPr lang="en-IN" smtClean="0"/>
              <a:t>‹#›</a:t>
            </a:fld>
            <a:endParaRPr lang="en-IN"/>
          </a:p>
        </p:txBody>
      </p:sp>
    </p:spTree>
    <p:extLst>
      <p:ext uri="{BB962C8B-B14F-4D97-AF65-F5344CB8AC3E}">
        <p14:creationId xmlns:p14="http://schemas.microsoft.com/office/powerpoint/2010/main" val="3117933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F92719-D4AB-2336-4E24-94792DF49801}"/>
              </a:ext>
            </a:extLst>
          </p:cNvPr>
          <p:cNvSpPr>
            <a:spLocks noGrp="1"/>
          </p:cNvSpPr>
          <p:nvPr>
            <p:ph type="dt" sz="half" idx="10"/>
          </p:nvPr>
        </p:nvSpPr>
        <p:spPr/>
        <p:txBody>
          <a:bodyPr/>
          <a:lstStyle/>
          <a:p>
            <a:fld id="{379221AA-366F-4DCA-A5CB-1A7DE5976002}" type="datetimeFigureOut">
              <a:rPr lang="en-IN" smtClean="0"/>
              <a:t>09-07-2025</a:t>
            </a:fld>
            <a:endParaRPr lang="en-IN"/>
          </a:p>
        </p:txBody>
      </p:sp>
      <p:sp>
        <p:nvSpPr>
          <p:cNvPr id="3" name="Footer Placeholder 2">
            <a:extLst>
              <a:ext uri="{FF2B5EF4-FFF2-40B4-BE49-F238E27FC236}">
                <a16:creationId xmlns:a16="http://schemas.microsoft.com/office/drawing/2014/main" id="{A94D8751-C9D3-3A4C-7B5D-2EB704B000B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CDEDC0B-ED15-961B-4924-94176C434D80}"/>
              </a:ext>
            </a:extLst>
          </p:cNvPr>
          <p:cNvSpPr>
            <a:spLocks noGrp="1"/>
          </p:cNvSpPr>
          <p:nvPr>
            <p:ph type="sldNum" sz="quarter" idx="12"/>
          </p:nvPr>
        </p:nvSpPr>
        <p:spPr/>
        <p:txBody>
          <a:bodyPr/>
          <a:lstStyle/>
          <a:p>
            <a:fld id="{828900A4-E9F0-4355-8E08-B8DAB9F4A23A}" type="slidenum">
              <a:rPr lang="en-IN" smtClean="0"/>
              <a:t>‹#›</a:t>
            </a:fld>
            <a:endParaRPr lang="en-IN"/>
          </a:p>
        </p:txBody>
      </p:sp>
    </p:spTree>
    <p:extLst>
      <p:ext uri="{BB962C8B-B14F-4D97-AF65-F5344CB8AC3E}">
        <p14:creationId xmlns:p14="http://schemas.microsoft.com/office/powerpoint/2010/main" val="470171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A302-6B77-8EA2-6E76-4AF90BCA5F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4BDE373-2EB2-21B4-460D-D739C0026C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7676B46-0F74-5A5E-B5FA-4ACE29BC15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2B3B09-2FE0-082C-28D5-BD6B0E042AD8}"/>
              </a:ext>
            </a:extLst>
          </p:cNvPr>
          <p:cNvSpPr>
            <a:spLocks noGrp="1"/>
          </p:cNvSpPr>
          <p:nvPr>
            <p:ph type="dt" sz="half" idx="10"/>
          </p:nvPr>
        </p:nvSpPr>
        <p:spPr/>
        <p:txBody>
          <a:bodyPr/>
          <a:lstStyle/>
          <a:p>
            <a:fld id="{379221AA-366F-4DCA-A5CB-1A7DE5976002}" type="datetimeFigureOut">
              <a:rPr lang="en-IN" smtClean="0"/>
              <a:t>09-07-2025</a:t>
            </a:fld>
            <a:endParaRPr lang="en-IN"/>
          </a:p>
        </p:txBody>
      </p:sp>
      <p:sp>
        <p:nvSpPr>
          <p:cNvPr id="6" name="Footer Placeholder 5">
            <a:extLst>
              <a:ext uri="{FF2B5EF4-FFF2-40B4-BE49-F238E27FC236}">
                <a16:creationId xmlns:a16="http://schemas.microsoft.com/office/drawing/2014/main" id="{6EF2AFD5-8C2A-12A7-5A6C-81C7182364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00E879-9E7D-852E-6BB0-FAF1CC252C40}"/>
              </a:ext>
            </a:extLst>
          </p:cNvPr>
          <p:cNvSpPr>
            <a:spLocks noGrp="1"/>
          </p:cNvSpPr>
          <p:nvPr>
            <p:ph type="sldNum" sz="quarter" idx="12"/>
          </p:nvPr>
        </p:nvSpPr>
        <p:spPr/>
        <p:txBody>
          <a:bodyPr/>
          <a:lstStyle/>
          <a:p>
            <a:fld id="{828900A4-E9F0-4355-8E08-B8DAB9F4A23A}" type="slidenum">
              <a:rPr lang="en-IN" smtClean="0"/>
              <a:t>‹#›</a:t>
            </a:fld>
            <a:endParaRPr lang="en-IN"/>
          </a:p>
        </p:txBody>
      </p:sp>
    </p:spTree>
    <p:extLst>
      <p:ext uri="{BB962C8B-B14F-4D97-AF65-F5344CB8AC3E}">
        <p14:creationId xmlns:p14="http://schemas.microsoft.com/office/powerpoint/2010/main" val="1631677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5D996-63C7-827A-6D71-AF26DA978D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FF03C93-6F82-8505-AFB7-E8FD9258BC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95E44B7-5EEB-893C-4C56-C1EB7B5FA0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16C09D-6CCE-BF4A-5FE1-F13FE826B9D3}"/>
              </a:ext>
            </a:extLst>
          </p:cNvPr>
          <p:cNvSpPr>
            <a:spLocks noGrp="1"/>
          </p:cNvSpPr>
          <p:nvPr>
            <p:ph type="dt" sz="half" idx="10"/>
          </p:nvPr>
        </p:nvSpPr>
        <p:spPr/>
        <p:txBody>
          <a:bodyPr/>
          <a:lstStyle/>
          <a:p>
            <a:fld id="{379221AA-366F-4DCA-A5CB-1A7DE5976002}" type="datetimeFigureOut">
              <a:rPr lang="en-IN" smtClean="0"/>
              <a:t>09-07-2025</a:t>
            </a:fld>
            <a:endParaRPr lang="en-IN"/>
          </a:p>
        </p:txBody>
      </p:sp>
      <p:sp>
        <p:nvSpPr>
          <p:cNvPr id="6" name="Footer Placeholder 5">
            <a:extLst>
              <a:ext uri="{FF2B5EF4-FFF2-40B4-BE49-F238E27FC236}">
                <a16:creationId xmlns:a16="http://schemas.microsoft.com/office/drawing/2014/main" id="{C2ECB108-9A1D-6D66-F08D-637832ECC5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5DB8D7-A415-5D3D-0052-AE9B4EE62624}"/>
              </a:ext>
            </a:extLst>
          </p:cNvPr>
          <p:cNvSpPr>
            <a:spLocks noGrp="1"/>
          </p:cNvSpPr>
          <p:nvPr>
            <p:ph type="sldNum" sz="quarter" idx="12"/>
          </p:nvPr>
        </p:nvSpPr>
        <p:spPr/>
        <p:txBody>
          <a:bodyPr/>
          <a:lstStyle/>
          <a:p>
            <a:fld id="{828900A4-E9F0-4355-8E08-B8DAB9F4A23A}" type="slidenum">
              <a:rPr lang="en-IN" smtClean="0"/>
              <a:t>‹#›</a:t>
            </a:fld>
            <a:endParaRPr lang="en-IN"/>
          </a:p>
        </p:txBody>
      </p:sp>
    </p:spTree>
    <p:extLst>
      <p:ext uri="{BB962C8B-B14F-4D97-AF65-F5344CB8AC3E}">
        <p14:creationId xmlns:p14="http://schemas.microsoft.com/office/powerpoint/2010/main" val="1099096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17B450-F348-551F-F5EB-69E8816EAD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280387-519D-27A2-FB79-9CB281002E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1C1EAF-230F-AFEA-47DF-8A1038A5A2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9221AA-366F-4DCA-A5CB-1A7DE5976002}" type="datetimeFigureOut">
              <a:rPr lang="en-IN" smtClean="0"/>
              <a:t>09-07-2025</a:t>
            </a:fld>
            <a:endParaRPr lang="en-IN"/>
          </a:p>
        </p:txBody>
      </p:sp>
      <p:sp>
        <p:nvSpPr>
          <p:cNvPr id="5" name="Footer Placeholder 4">
            <a:extLst>
              <a:ext uri="{FF2B5EF4-FFF2-40B4-BE49-F238E27FC236}">
                <a16:creationId xmlns:a16="http://schemas.microsoft.com/office/drawing/2014/main" id="{5028894A-D74B-B16B-E116-04F9768A87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8E87108B-FF33-6CD5-5372-F6BC605B1E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28900A4-E9F0-4355-8E08-B8DAB9F4A23A}" type="slidenum">
              <a:rPr lang="en-IN" smtClean="0"/>
              <a:t>‹#›</a:t>
            </a:fld>
            <a:endParaRPr lang="en-IN"/>
          </a:p>
        </p:txBody>
      </p:sp>
    </p:spTree>
    <p:extLst>
      <p:ext uri="{BB962C8B-B14F-4D97-AF65-F5344CB8AC3E}">
        <p14:creationId xmlns:p14="http://schemas.microsoft.com/office/powerpoint/2010/main" val="893484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1BA7680-B1FB-4B6B-2155-45DD5D6C4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children in school uniforms&#10;&#10;AI-generated content may be incorrect.">
            <a:extLst>
              <a:ext uri="{FF2B5EF4-FFF2-40B4-BE49-F238E27FC236}">
                <a16:creationId xmlns:a16="http://schemas.microsoft.com/office/drawing/2014/main" id="{217FADE2-ABB5-92FD-294F-2E795D17ECC5}"/>
              </a:ext>
            </a:extLst>
          </p:cNvPr>
          <p:cNvPicPr>
            <a:picLocks noChangeAspect="1"/>
          </p:cNvPicPr>
          <p:nvPr/>
        </p:nvPicPr>
        <p:blipFill>
          <a:blip r:embed="rId2">
            <a:alphaModFix amt="85000"/>
            <a:extLst>
              <a:ext uri="{28A0092B-C50C-407E-A947-70E740481C1C}">
                <a14:useLocalDpi xmlns:a14="http://schemas.microsoft.com/office/drawing/2010/main" val="0"/>
              </a:ext>
            </a:extLst>
          </a:blip>
          <a:srcRect l="2434" t="9091" r="12718"/>
          <a:stretch>
            <a:fillRect/>
          </a:stretch>
        </p:blipFill>
        <p:spPr>
          <a:xfrm>
            <a:off x="20" y="-1"/>
            <a:ext cx="12191980" cy="6858001"/>
          </a:xfrm>
          <a:prstGeom prst="rect">
            <a:avLst/>
          </a:prstGeom>
        </p:spPr>
      </p:pic>
      <p:sp>
        <p:nvSpPr>
          <p:cNvPr id="13" name="Rectangle 12">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32383"/>
            <a:ext cx="12192000" cy="4525617"/>
          </a:xfrm>
          <a:prstGeom prst="rect">
            <a:avLst/>
          </a:prstGeom>
          <a:gradFill>
            <a:gsLst>
              <a:gs pos="0">
                <a:srgbClr val="000000">
                  <a:alpha val="0"/>
                </a:srgbClr>
              </a:gs>
              <a:gs pos="55000">
                <a:srgbClr val="000000">
                  <a:alpha val="35000"/>
                </a:srgbClr>
              </a:gs>
              <a:gs pos="100000">
                <a:srgbClr val="000000">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F08A86-B627-668B-227E-095AE5771B35}"/>
              </a:ext>
            </a:extLst>
          </p:cNvPr>
          <p:cNvSpPr>
            <a:spLocks noGrp="1"/>
          </p:cNvSpPr>
          <p:nvPr>
            <p:ph type="ctrTitle"/>
          </p:nvPr>
        </p:nvSpPr>
        <p:spPr>
          <a:xfrm>
            <a:off x="375124" y="2493757"/>
            <a:ext cx="8837546" cy="1870483"/>
          </a:xfrm>
        </p:spPr>
        <p:txBody>
          <a:bodyPr>
            <a:normAutofit/>
          </a:bodyPr>
          <a:lstStyle/>
          <a:p>
            <a:pPr algn="l"/>
            <a:r>
              <a:rPr lang="en-US" sz="5400" b="1"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Swachh Shala </a:t>
            </a:r>
            <a:br>
              <a:rPr lang="en-US" sz="4200"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br>
            <a:r>
              <a:rPr lang="en-US" sz="3200" b="1" i="1"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"Clean Schools, Bright Futures"</a:t>
            </a:r>
            <a:br>
              <a:rPr lang="en-US" sz="4200" i="1"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br>
            <a:endParaRPr lang="en-IN" sz="4200" i="1" dirty="0">
              <a:solidFill>
                <a:srgbClr val="FFFFFF"/>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Subtitle 2">
            <a:extLst>
              <a:ext uri="{FF2B5EF4-FFF2-40B4-BE49-F238E27FC236}">
                <a16:creationId xmlns:a16="http://schemas.microsoft.com/office/drawing/2014/main" id="{71394C50-8845-EA44-B290-488C3C373770}"/>
              </a:ext>
            </a:extLst>
          </p:cNvPr>
          <p:cNvSpPr>
            <a:spLocks noGrp="1"/>
          </p:cNvSpPr>
          <p:nvPr>
            <p:ph type="subTitle" idx="1"/>
          </p:nvPr>
        </p:nvSpPr>
        <p:spPr>
          <a:xfrm>
            <a:off x="634897" y="4763903"/>
            <a:ext cx="8837546" cy="2094097"/>
          </a:xfrm>
        </p:spPr>
        <p:txBody>
          <a:bodyPr>
            <a:normAutofit/>
          </a:bodyPr>
          <a:lstStyle/>
          <a:p>
            <a:pPr algn="l"/>
            <a:r>
              <a:rPr lang="en-US" sz="1600" dirty="0">
                <a:solidFill>
                  <a:srgbClr val="FFFFFF"/>
                </a:solidFill>
                <a:latin typeface="Amasis MT Pro Medium" panose="02040604050005020304" pitchFamily="18" charset="0"/>
              </a:rPr>
              <a:t>AI-Powered Hygiene Inspection &amp; Complaint Management System</a:t>
            </a:r>
            <a:br>
              <a:rPr lang="en-US" sz="1600" dirty="0">
                <a:solidFill>
                  <a:srgbClr val="FFFFFF"/>
                </a:solidFill>
                <a:latin typeface="Amasis MT Pro Medium" panose="02040604050005020304" pitchFamily="18" charset="0"/>
              </a:rPr>
            </a:br>
            <a:endParaRPr lang="en-US" sz="1600" dirty="0">
              <a:solidFill>
                <a:srgbClr val="FFFFFF"/>
              </a:solidFill>
              <a:latin typeface="Amasis MT Pro Medium" panose="02040604050005020304" pitchFamily="18" charset="0"/>
            </a:endParaRPr>
          </a:p>
          <a:p>
            <a:pPr algn="l"/>
            <a:r>
              <a:rPr lang="en-US" sz="1600" dirty="0">
                <a:solidFill>
                  <a:srgbClr val="FFFFFF"/>
                </a:solidFill>
                <a:latin typeface="Amasis MT Pro Medium" panose="02040604050005020304" pitchFamily="18" charset="0"/>
              </a:rPr>
              <a:t>Presented by	:         Tech Titans</a:t>
            </a:r>
          </a:p>
          <a:p>
            <a:pPr algn="l"/>
            <a:r>
              <a:rPr lang="en-US" sz="1600" dirty="0">
                <a:solidFill>
                  <a:srgbClr val="FFFFFF"/>
                </a:solidFill>
                <a:latin typeface="Amasis MT Pro Medium" panose="02040604050005020304" pitchFamily="18" charset="0"/>
              </a:rPr>
              <a:t>Team Members 	:         Deepali Chauhan</a:t>
            </a:r>
          </a:p>
          <a:p>
            <a:pPr algn="l"/>
            <a:r>
              <a:rPr lang="en-US" sz="1600" dirty="0">
                <a:solidFill>
                  <a:srgbClr val="FFFFFF"/>
                </a:solidFill>
                <a:latin typeface="Amasis MT Pro Medium" panose="02040604050005020304" pitchFamily="18" charset="0"/>
              </a:rPr>
              <a:t>	            	          Abhay Kanojia</a:t>
            </a:r>
          </a:p>
          <a:p>
            <a:pPr algn="l"/>
            <a:endParaRPr lang="en-IN" sz="600" dirty="0">
              <a:solidFill>
                <a:srgbClr val="FFFFFF"/>
              </a:solidFill>
              <a:latin typeface="Amasis MT Pro Medium" panose="02040604050005020304" pitchFamily="18" charset="0"/>
            </a:endParaRPr>
          </a:p>
        </p:txBody>
      </p:sp>
    </p:spTree>
    <p:extLst>
      <p:ext uri="{BB962C8B-B14F-4D97-AF65-F5344CB8AC3E}">
        <p14:creationId xmlns:p14="http://schemas.microsoft.com/office/powerpoint/2010/main" val="286384112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0" name="Rectangle 8199">
            <a:extLst>
              <a:ext uri="{FF2B5EF4-FFF2-40B4-BE49-F238E27FC236}">
                <a16:creationId xmlns:a16="http://schemas.microsoft.com/office/drawing/2014/main" id="{C3D6EC93-F369-413E-AA67-5D4104161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70D3C66-9281-6A82-176A-2C15D7B3CD2B}"/>
              </a:ext>
            </a:extLst>
          </p:cNvPr>
          <p:cNvSpPr txBox="1"/>
          <p:nvPr/>
        </p:nvSpPr>
        <p:spPr>
          <a:xfrm>
            <a:off x="486442" y="761010"/>
            <a:ext cx="5165202" cy="1323439"/>
          </a:xfrm>
          <a:prstGeom prst="rect">
            <a:avLst/>
          </a:prstGeom>
        </p:spPr>
        <p:txBody>
          <a:bodyPr vert="horz" lIns="91440" tIns="45720" rIns="91440" bIns="45720" rtlCol="0" anchor="t">
            <a:noAutofit/>
          </a:bodyPr>
          <a:lstStyle/>
          <a:p>
            <a:pPr marL="0" marR="0" lvl="0" indent="0" fontAlgn="base">
              <a:lnSpc>
                <a:spcPct val="90000"/>
              </a:lnSpc>
              <a:spcBef>
                <a:spcPct val="0"/>
              </a:spcBef>
              <a:spcAft>
                <a:spcPts val="600"/>
              </a:spcAft>
              <a:buClrTx/>
              <a:buSzTx/>
              <a:tabLst/>
            </a:pPr>
            <a:r>
              <a:rPr kumimoji="0" lang="en-US" altLang="en-US" sz="4800" b="1" i="0" u="none" strike="noStrike" cap="none" normalizeH="0" baseline="0" dirty="0">
                <a:ln>
                  <a:noFill/>
                </a:ln>
                <a:solidFill>
                  <a:schemeClr val="bg1"/>
                </a:solidFill>
                <a:effectLst/>
                <a:latin typeface="Amasis MT Pro Medium" panose="02040604050005020304" pitchFamily="18" charset="0"/>
                <a:ea typeface="+mj-ea"/>
                <a:cs typeface="+mj-cs"/>
              </a:rPr>
              <a:t>Project Structure</a:t>
            </a:r>
          </a:p>
        </p:txBody>
      </p:sp>
      <p:sp>
        <p:nvSpPr>
          <p:cNvPr id="2" name="Rectangle 1">
            <a:extLst>
              <a:ext uri="{FF2B5EF4-FFF2-40B4-BE49-F238E27FC236}">
                <a16:creationId xmlns:a16="http://schemas.microsoft.com/office/drawing/2014/main" id="{F677D1E2-D8A7-3396-2882-598E0F9262EE}"/>
              </a:ext>
            </a:extLst>
          </p:cNvPr>
          <p:cNvSpPr>
            <a:spLocks noChangeArrowheads="1"/>
          </p:cNvSpPr>
          <p:nvPr/>
        </p:nvSpPr>
        <p:spPr bwMode="auto">
          <a:xfrm>
            <a:off x="780328" y="1919251"/>
            <a:ext cx="4394200" cy="24543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solidFill>
                  <a:schemeClr val="bg1">
                    <a:alpha val="80000"/>
                  </a:schemeClr>
                </a:solidFill>
                <a:effectLst/>
                <a:latin typeface="Times New Roman" panose="02020603050405020304" pitchFamily="18" charset="0"/>
                <a:cs typeface="Times New Roman" panose="02020603050405020304" pitchFamily="18" charset="0"/>
              </a:rPr>
              <a:t>app.py: Main Flask app (routes, AI logic, views)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solidFill>
                  <a:schemeClr val="bg1">
                    <a:alpha val="80000"/>
                  </a:schemeClr>
                </a:solidFill>
                <a:effectLst/>
                <a:latin typeface="Times New Roman" panose="02020603050405020304" pitchFamily="18" charset="0"/>
                <a:cs typeface="Times New Roman" panose="02020603050405020304" pitchFamily="18" charset="0"/>
              </a:rPr>
              <a:t>db_config.py: MySQL connection setup</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solidFill>
                  <a:schemeClr val="bg1">
                    <a:alpha val="80000"/>
                  </a:schemeClr>
                </a:solidFill>
                <a:effectLst/>
                <a:latin typeface="Times New Roman" panose="02020603050405020304" pitchFamily="18" charset="0"/>
                <a:cs typeface="Times New Roman" panose="02020603050405020304" pitchFamily="18" charset="0"/>
              </a:rPr>
              <a:t>model/: Contains the .</a:t>
            </a:r>
            <a:r>
              <a:rPr kumimoji="0" lang="en-US" altLang="en-US" sz="2000" b="0" i="0" u="none" strike="noStrike" cap="none" normalizeH="0" baseline="0" dirty="0" err="1">
                <a:ln>
                  <a:noFill/>
                </a:ln>
                <a:solidFill>
                  <a:schemeClr val="bg1">
                    <a:alpha val="80000"/>
                  </a:schemeClr>
                </a:solidFill>
                <a:effectLst/>
                <a:latin typeface="Times New Roman" panose="02020603050405020304" pitchFamily="18" charset="0"/>
                <a:cs typeface="Times New Roman" panose="02020603050405020304" pitchFamily="18" charset="0"/>
              </a:rPr>
              <a:t>keras</a:t>
            </a:r>
            <a:r>
              <a:rPr kumimoji="0" lang="en-US" altLang="en-US" sz="2000" b="0" i="0" u="none" strike="noStrike" cap="none" normalizeH="0" baseline="0" dirty="0">
                <a:ln>
                  <a:noFill/>
                </a:ln>
                <a:solidFill>
                  <a:schemeClr val="bg1">
                    <a:alpha val="80000"/>
                  </a:schemeClr>
                </a:solidFill>
                <a:effectLst/>
                <a:latin typeface="Times New Roman" panose="02020603050405020304" pitchFamily="18" charset="0"/>
                <a:cs typeface="Times New Roman" panose="02020603050405020304" pitchFamily="18" charset="0"/>
              </a:rPr>
              <a:t> trained model</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solidFill>
                  <a:schemeClr val="bg1">
                    <a:alpha val="80000"/>
                  </a:schemeClr>
                </a:solidFill>
                <a:effectLst/>
                <a:latin typeface="Times New Roman" panose="02020603050405020304" pitchFamily="18" charset="0"/>
                <a:cs typeface="Times New Roman" panose="02020603050405020304" pitchFamily="18" charset="0"/>
              </a:rPr>
              <a:t>static/uploads/: Where school-uploaded images are stored</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solidFill>
                  <a:schemeClr val="bg1">
                    <a:alpha val="80000"/>
                  </a:schemeClr>
                </a:solidFill>
                <a:effectLst/>
                <a:latin typeface="Times New Roman" panose="02020603050405020304" pitchFamily="18" charset="0"/>
                <a:cs typeface="Times New Roman" panose="02020603050405020304" pitchFamily="18" charset="0"/>
              </a:rPr>
              <a:t>templates/: All HTML pages (login, register, dashboards, report)</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solidFill>
                  <a:schemeClr val="bg1">
                    <a:alpha val="80000"/>
                  </a:schemeClr>
                </a:solidFill>
                <a:effectLst/>
                <a:latin typeface="Times New Roman" panose="02020603050405020304" pitchFamily="18" charset="0"/>
                <a:cs typeface="Times New Roman" panose="02020603050405020304" pitchFamily="18" charset="0"/>
              </a:rPr>
              <a:t>requirements.txt: All dependencies for installation</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solidFill>
                  <a:schemeClr val="bg1">
                    <a:alpha val="80000"/>
                  </a:schemeClr>
                </a:solidFill>
                <a:effectLst/>
                <a:latin typeface="Times New Roman" panose="02020603050405020304" pitchFamily="18" charset="0"/>
                <a:cs typeface="Times New Roman" panose="02020603050405020304" pitchFamily="18" charset="0"/>
              </a:rPr>
              <a:t>This structure ensures modularity and ease of maintenance.</a:t>
            </a:r>
          </a:p>
        </p:txBody>
      </p:sp>
      <p:grpSp>
        <p:nvGrpSpPr>
          <p:cNvPr id="8202" name="Group 8201">
            <a:extLst>
              <a:ext uri="{FF2B5EF4-FFF2-40B4-BE49-F238E27FC236}">
                <a16:creationId xmlns:a16="http://schemas.microsoft.com/office/drawing/2014/main" id="{4EA04677-6B2C-40F4-975C-ED91965527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8203" name="Freeform: Shape 8202">
              <a:extLst>
                <a:ext uri="{FF2B5EF4-FFF2-40B4-BE49-F238E27FC236}">
                  <a16:creationId xmlns:a16="http://schemas.microsoft.com/office/drawing/2014/main" id="{3F1ABE2E-F19F-4BD3-B0FA-8A2D8885B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04" name="Freeform: Shape 8203">
              <a:extLst>
                <a:ext uri="{FF2B5EF4-FFF2-40B4-BE49-F238E27FC236}">
                  <a16:creationId xmlns:a16="http://schemas.microsoft.com/office/drawing/2014/main" id="{C86D0F14-D449-4833-830D-A382829E2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8207" name="Picture 15" descr="Construction Project Management | Project Vectors">
            <a:extLst>
              <a:ext uri="{FF2B5EF4-FFF2-40B4-BE49-F238E27FC236}">
                <a16:creationId xmlns:a16="http://schemas.microsoft.com/office/drawing/2014/main" id="{A1460CEC-C19E-609F-ADC7-41E79E3B12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982" y="1086889"/>
            <a:ext cx="6244904" cy="4683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199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rry blue and green background&#10;&#10;AI-generated content may be incorrect.">
            <a:extLst>
              <a:ext uri="{FF2B5EF4-FFF2-40B4-BE49-F238E27FC236}">
                <a16:creationId xmlns:a16="http://schemas.microsoft.com/office/drawing/2014/main" id="{531DAA72-5605-A3ED-E1E0-6CAC24A778C7}"/>
              </a:ext>
            </a:extLst>
          </p:cNvPr>
          <p:cNvPicPr>
            <a:picLocks noChangeAspect="1"/>
          </p:cNvPicPr>
          <p:nvPr/>
        </p:nvPicPr>
        <p:blipFill>
          <a:blip r:embed="rId2">
            <a:alphaModFix amt="35000"/>
          </a:blip>
          <a:srcRect t="7838" b="7576"/>
          <a:stretch>
            <a:fillRect/>
          </a:stretch>
        </p:blipFill>
        <p:spPr>
          <a:xfrm>
            <a:off x="20" y="10"/>
            <a:ext cx="12191980" cy="6857990"/>
          </a:xfrm>
          <a:prstGeom prst="rect">
            <a:avLst/>
          </a:prstGeom>
        </p:spPr>
      </p:pic>
      <p:sp>
        <p:nvSpPr>
          <p:cNvPr id="5" name="TextBox 4">
            <a:extLst>
              <a:ext uri="{FF2B5EF4-FFF2-40B4-BE49-F238E27FC236}">
                <a16:creationId xmlns:a16="http://schemas.microsoft.com/office/drawing/2014/main" id="{898EEC6D-EB84-812A-D583-CD738C021276}"/>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solidFill>
                  <a:srgbClr val="FFFFFF"/>
                </a:solidFill>
                <a:latin typeface="+mj-lt"/>
                <a:ea typeface="+mj-ea"/>
                <a:cs typeface="+mj-cs"/>
              </a:rPr>
              <a:t>Impacts on Society :</a:t>
            </a:r>
          </a:p>
        </p:txBody>
      </p:sp>
      <p:graphicFrame>
        <p:nvGraphicFramePr>
          <p:cNvPr id="7" name="TextBox 2">
            <a:extLst>
              <a:ext uri="{FF2B5EF4-FFF2-40B4-BE49-F238E27FC236}">
                <a16:creationId xmlns:a16="http://schemas.microsoft.com/office/drawing/2014/main" id="{798EC483-00DA-EDBC-B424-D624C1C0B22A}"/>
              </a:ext>
            </a:extLst>
          </p:cNvPr>
          <p:cNvGraphicFramePr/>
          <p:nvPr>
            <p:extLst>
              <p:ext uri="{D42A27DB-BD31-4B8C-83A1-F6EECF244321}">
                <p14:modId xmlns:p14="http://schemas.microsoft.com/office/powerpoint/2010/main" val="4487374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009938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erson watching empty phone">
            <a:extLst>
              <a:ext uri="{FF2B5EF4-FFF2-40B4-BE49-F238E27FC236}">
                <a16:creationId xmlns:a16="http://schemas.microsoft.com/office/drawing/2014/main" id="{CA071E58-8B69-74BF-026E-C1FF5243C5CB}"/>
              </a:ext>
            </a:extLst>
          </p:cNvPr>
          <p:cNvPicPr>
            <a:picLocks noChangeAspect="1"/>
          </p:cNvPicPr>
          <p:nvPr/>
        </p:nvPicPr>
        <p:blipFill>
          <a:blip r:embed="rId2">
            <a:alphaModFix amt="35000"/>
          </a:blip>
          <a:srcRect t="15464" b="266"/>
          <a:stretch>
            <a:fillRect/>
          </a:stretch>
        </p:blipFill>
        <p:spPr>
          <a:xfrm>
            <a:off x="20" y="10"/>
            <a:ext cx="12191980" cy="6857990"/>
          </a:xfrm>
          <a:prstGeom prst="rect">
            <a:avLst/>
          </a:prstGeom>
        </p:spPr>
      </p:pic>
      <p:sp>
        <p:nvSpPr>
          <p:cNvPr id="5" name="TextBox 4">
            <a:extLst>
              <a:ext uri="{FF2B5EF4-FFF2-40B4-BE49-F238E27FC236}">
                <a16:creationId xmlns:a16="http://schemas.microsoft.com/office/drawing/2014/main" id="{6C5C7B37-0C7F-BDFB-0990-1F00FAA7CF2B}"/>
              </a:ext>
            </a:extLst>
          </p:cNvPr>
          <p:cNvSpPr txBox="1"/>
          <p:nvPr/>
        </p:nvSpPr>
        <p:spPr>
          <a:xfrm>
            <a:off x="-1002175" y="550320"/>
            <a:ext cx="10515600" cy="132556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800" b="1" dirty="0">
                <a:solidFill>
                  <a:srgbClr val="FFFFFF"/>
                </a:solidFill>
                <a:latin typeface="Amasis MT Pro Medium" panose="02040604050005020304" pitchFamily="18" charset="0"/>
                <a:ea typeface="+mj-ea"/>
                <a:cs typeface="+mj-cs"/>
              </a:rPr>
              <a:t>Future </a:t>
            </a:r>
            <a:r>
              <a:rPr lang="en-US" sz="4800" b="1" dirty="0">
                <a:solidFill>
                  <a:srgbClr val="FFFFFF"/>
                </a:solidFill>
                <a:latin typeface="Amasis MT Pro Medium" panose="02040604050005020304" pitchFamily="18" charset="0"/>
                <a:ea typeface="ADLaM Display" panose="02010000000000000000" pitchFamily="2" charset="0"/>
                <a:cs typeface="ADLaM Display" panose="02010000000000000000" pitchFamily="2" charset="0"/>
              </a:rPr>
              <a:t>Scope</a:t>
            </a:r>
          </a:p>
        </p:txBody>
      </p:sp>
      <p:sp>
        <p:nvSpPr>
          <p:cNvPr id="3" name="TextBox 2">
            <a:extLst>
              <a:ext uri="{FF2B5EF4-FFF2-40B4-BE49-F238E27FC236}">
                <a16:creationId xmlns:a16="http://schemas.microsoft.com/office/drawing/2014/main" id="{814A8781-47AD-7E4E-CAD9-F120E2A0A4E1}"/>
              </a:ext>
            </a:extLst>
          </p:cNvPr>
          <p:cNvSpPr txBox="1"/>
          <p:nvPr/>
        </p:nvSpPr>
        <p:spPr>
          <a:xfrm>
            <a:off x="641430" y="2055803"/>
            <a:ext cx="10515600" cy="4351338"/>
          </a:xfrm>
          <a:prstGeom prst="rect">
            <a:avLst/>
          </a:prstGeom>
        </p:spPr>
        <p:txBody>
          <a:bodyPr vert="horz" lIns="91440" tIns="45720" rIns="91440" bIns="45720" rtlCol="0">
            <a:normAutofit/>
          </a:bodyPr>
          <a:lstStyle/>
          <a:p>
            <a:pPr>
              <a:lnSpc>
                <a:spcPct val="90000"/>
              </a:lnSpc>
              <a:spcAft>
                <a:spcPts val="600"/>
              </a:spcAft>
            </a:pPr>
            <a:r>
              <a:rPr lang="en-US" sz="2800" b="1" i="1" dirty="0">
                <a:solidFill>
                  <a:srgbClr val="FFFFFF"/>
                </a:solidFill>
                <a:latin typeface="Times New Roman" panose="02020603050405020304" pitchFamily="18" charset="0"/>
                <a:cs typeface="Times New Roman" panose="02020603050405020304" pitchFamily="18" charset="0"/>
              </a:rPr>
              <a:t>Swachh Shala</a:t>
            </a:r>
            <a:r>
              <a:rPr lang="en-US" sz="2800" b="1" dirty="0">
                <a:solidFill>
                  <a:srgbClr val="FFFFFF"/>
                </a:solidFill>
                <a:latin typeface="Times New Roman" panose="02020603050405020304" pitchFamily="18" charset="0"/>
                <a:cs typeface="Times New Roman" panose="02020603050405020304" pitchFamily="18" charset="0"/>
              </a:rPr>
              <a:t> can be enhanced further with the following planned features:</a:t>
            </a:r>
          </a:p>
          <a:p>
            <a:pPr>
              <a:lnSpc>
                <a:spcPct val="90000"/>
              </a:lnSpc>
              <a:spcAft>
                <a:spcPts val="600"/>
              </a:spcAft>
            </a:pPr>
            <a:endParaRPr lang="en-US" sz="2000" dirty="0">
              <a:solidFill>
                <a:srgbClr val="FFFFFF"/>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000" b="1" dirty="0">
                <a:solidFill>
                  <a:srgbClr val="FFFFFF"/>
                </a:solidFill>
                <a:latin typeface="Times New Roman" panose="02020603050405020304" pitchFamily="18" charset="0"/>
                <a:cs typeface="Times New Roman" panose="02020603050405020304" pitchFamily="18" charset="0"/>
              </a:rPr>
              <a:t>Hygiene Scoring Dashboard</a:t>
            </a:r>
            <a:r>
              <a:rPr lang="en-US" sz="2000" dirty="0">
                <a:solidFill>
                  <a:srgbClr val="FFFFFF"/>
                </a:solidFill>
                <a:latin typeface="Times New Roman" panose="02020603050405020304" pitchFamily="18" charset="0"/>
                <a:cs typeface="Times New Roman" panose="02020603050405020304" pitchFamily="18" charset="0"/>
              </a:rPr>
              <a:t> – Visual stats and school-wise hygiene rankings</a:t>
            </a:r>
          </a:p>
          <a:p>
            <a:pPr indent="-228600">
              <a:lnSpc>
                <a:spcPct val="90000"/>
              </a:lnSpc>
              <a:spcAft>
                <a:spcPts val="600"/>
              </a:spcAft>
              <a:buFont typeface="Arial" panose="020B0604020202020204" pitchFamily="34" charset="0"/>
              <a:buChar char="•"/>
            </a:pPr>
            <a:r>
              <a:rPr lang="en-US" sz="2000" b="1" dirty="0">
                <a:solidFill>
                  <a:srgbClr val="FFFFFF"/>
                </a:solidFill>
                <a:latin typeface="Times New Roman" panose="02020603050405020304" pitchFamily="18" charset="0"/>
                <a:cs typeface="Times New Roman" panose="02020603050405020304" pitchFamily="18" charset="0"/>
              </a:rPr>
              <a:t>Mobile App / PWA</a:t>
            </a:r>
            <a:r>
              <a:rPr lang="en-US" sz="2000" dirty="0">
                <a:solidFill>
                  <a:srgbClr val="FFFFFF"/>
                </a:solidFill>
                <a:latin typeface="Times New Roman" panose="02020603050405020304" pitchFamily="18" charset="0"/>
                <a:cs typeface="Times New Roman" panose="02020603050405020304" pitchFamily="18" charset="0"/>
              </a:rPr>
              <a:t> – Easier access for rural users on smartphones</a:t>
            </a:r>
          </a:p>
          <a:p>
            <a:pPr indent="-228600">
              <a:lnSpc>
                <a:spcPct val="90000"/>
              </a:lnSpc>
              <a:spcAft>
                <a:spcPts val="600"/>
              </a:spcAft>
              <a:buFont typeface="Arial" panose="020B0604020202020204" pitchFamily="34" charset="0"/>
              <a:buChar char="•"/>
            </a:pPr>
            <a:r>
              <a:rPr lang="en-US" sz="2000" b="1" dirty="0">
                <a:solidFill>
                  <a:srgbClr val="FFFFFF"/>
                </a:solidFill>
                <a:latin typeface="Times New Roman" panose="02020603050405020304" pitchFamily="18" charset="0"/>
                <a:cs typeface="Times New Roman" panose="02020603050405020304" pitchFamily="18" charset="0"/>
              </a:rPr>
              <a:t>Push Notifications</a:t>
            </a:r>
            <a:r>
              <a:rPr lang="en-US" sz="2000" dirty="0">
                <a:solidFill>
                  <a:srgbClr val="FFFFFF"/>
                </a:solidFill>
                <a:latin typeface="Times New Roman" panose="02020603050405020304" pitchFamily="18" charset="0"/>
                <a:cs typeface="Times New Roman" panose="02020603050405020304" pitchFamily="18" charset="0"/>
              </a:rPr>
              <a:t> – Real-time alerts for inspections and complaints</a:t>
            </a:r>
          </a:p>
          <a:p>
            <a:pPr indent="-228600">
              <a:lnSpc>
                <a:spcPct val="90000"/>
              </a:lnSpc>
              <a:spcAft>
                <a:spcPts val="600"/>
              </a:spcAft>
              <a:buFont typeface="Arial" panose="020B0604020202020204" pitchFamily="34" charset="0"/>
              <a:buChar char="•"/>
            </a:pPr>
            <a:r>
              <a:rPr lang="en-US" sz="2000" b="1" dirty="0">
                <a:solidFill>
                  <a:srgbClr val="FFFFFF"/>
                </a:solidFill>
                <a:latin typeface="Times New Roman" panose="02020603050405020304" pitchFamily="18" charset="0"/>
                <a:cs typeface="Times New Roman" panose="02020603050405020304" pitchFamily="18" charset="0"/>
              </a:rPr>
              <a:t>AI Retraining Portal</a:t>
            </a:r>
            <a:r>
              <a:rPr lang="en-US" sz="2000" dirty="0">
                <a:solidFill>
                  <a:srgbClr val="FFFFFF"/>
                </a:solidFill>
                <a:latin typeface="Times New Roman" panose="02020603050405020304" pitchFamily="18" charset="0"/>
                <a:cs typeface="Times New Roman" panose="02020603050405020304" pitchFamily="18" charset="0"/>
              </a:rPr>
              <a:t> – Add new data and improve model accuracy over time</a:t>
            </a:r>
          </a:p>
          <a:p>
            <a:pPr indent="-228600">
              <a:lnSpc>
                <a:spcPct val="90000"/>
              </a:lnSpc>
              <a:spcAft>
                <a:spcPts val="600"/>
              </a:spcAft>
              <a:buFont typeface="Arial" panose="020B0604020202020204" pitchFamily="34" charset="0"/>
              <a:buChar char="•"/>
            </a:pPr>
            <a:r>
              <a:rPr lang="en-US" sz="2000" b="1" dirty="0">
                <a:solidFill>
                  <a:srgbClr val="FFFFFF"/>
                </a:solidFill>
                <a:latin typeface="Times New Roman" panose="02020603050405020304" pitchFamily="18" charset="0"/>
                <a:cs typeface="Times New Roman" panose="02020603050405020304" pitchFamily="18" charset="0"/>
              </a:rPr>
              <a:t>Cloud Deployment</a:t>
            </a:r>
            <a:r>
              <a:rPr lang="en-US" sz="2000" dirty="0">
                <a:solidFill>
                  <a:srgbClr val="FFFFFF"/>
                </a:solidFill>
                <a:latin typeface="Times New Roman" panose="02020603050405020304" pitchFamily="18" charset="0"/>
                <a:cs typeface="Times New Roman" panose="02020603050405020304" pitchFamily="18" charset="0"/>
              </a:rPr>
              <a:t> – 24x7 access with real-time syncing</a:t>
            </a:r>
          </a:p>
          <a:p>
            <a:pPr indent="-228600">
              <a:lnSpc>
                <a:spcPct val="90000"/>
              </a:lnSpc>
              <a:spcAft>
                <a:spcPts val="600"/>
              </a:spcAft>
              <a:buFont typeface="Arial" panose="020B0604020202020204" pitchFamily="34" charset="0"/>
              <a:buChar char="•"/>
            </a:pPr>
            <a:r>
              <a:rPr lang="en-US" sz="2000" b="1" dirty="0">
                <a:solidFill>
                  <a:srgbClr val="FFFFFF"/>
                </a:solidFill>
                <a:latin typeface="Times New Roman" panose="02020603050405020304" pitchFamily="18" charset="0"/>
                <a:cs typeface="Times New Roman" panose="02020603050405020304" pitchFamily="18" charset="0"/>
              </a:rPr>
              <a:t>Role-Based Access</a:t>
            </a:r>
            <a:r>
              <a:rPr lang="en-US" sz="2000" dirty="0">
                <a:solidFill>
                  <a:srgbClr val="FFFFFF"/>
                </a:solidFill>
                <a:latin typeface="Times New Roman" panose="02020603050405020304" pitchFamily="18" charset="0"/>
                <a:cs typeface="Times New Roman" panose="02020603050405020304" pitchFamily="18" charset="0"/>
              </a:rPr>
              <a:t> – District/state-level user control</a:t>
            </a:r>
          </a:p>
          <a:p>
            <a:pPr indent="-228600">
              <a:lnSpc>
                <a:spcPct val="90000"/>
              </a:lnSpc>
              <a:spcAft>
                <a:spcPts val="600"/>
              </a:spcAft>
              <a:buFont typeface="Arial" panose="020B0604020202020204" pitchFamily="34" charset="0"/>
              <a:buChar char="•"/>
            </a:pPr>
            <a:r>
              <a:rPr lang="en-US" sz="2000" b="1" dirty="0">
                <a:solidFill>
                  <a:srgbClr val="FFFFFF"/>
                </a:solidFill>
                <a:latin typeface="Times New Roman" panose="02020603050405020304" pitchFamily="18" charset="0"/>
                <a:cs typeface="Times New Roman" panose="02020603050405020304" pitchFamily="18" charset="0"/>
              </a:rPr>
              <a:t>Hygiene Leaderboard</a:t>
            </a:r>
            <a:r>
              <a:rPr lang="en-US" sz="2000" dirty="0">
                <a:solidFill>
                  <a:srgbClr val="FFFFFF"/>
                </a:solidFill>
                <a:latin typeface="Times New Roman" panose="02020603050405020304" pitchFamily="18" charset="0"/>
                <a:cs typeface="Times New Roman" panose="02020603050405020304" pitchFamily="18" charset="0"/>
              </a:rPr>
              <a:t> – School rankings to promote healthy competition</a:t>
            </a:r>
          </a:p>
          <a:p>
            <a:pPr indent="-228600">
              <a:lnSpc>
                <a:spcPct val="90000"/>
              </a:lnSpc>
              <a:spcAft>
                <a:spcPts val="600"/>
              </a:spcAft>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These upgrades aim to make the system more scalable, user-friendly, and impactful.</a:t>
            </a:r>
          </a:p>
        </p:txBody>
      </p:sp>
    </p:spTree>
    <p:extLst>
      <p:ext uri="{BB962C8B-B14F-4D97-AF65-F5344CB8AC3E}">
        <p14:creationId xmlns:p14="http://schemas.microsoft.com/office/powerpoint/2010/main" val="99669370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0" name="Rectangle 1024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52" name="Freeform: Shape 10251">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 name="TextBox 7">
            <a:extLst>
              <a:ext uri="{FF2B5EF4-FFF2-40B4-BE49-F238E27FC236}">
                <a16:creationId xmlns:a16="http://schemas.microsoft.com/office/drawing/2014/main" id="{1758021C-E1F9-7A0A-954B-66BDDF49750E}"/>
              </a:ext>
            </a:extLst>
          </p:cNvPr>
          <p:cNvSpPr txBox="1"/>
          <p:nvPr/>
        </p:nvSpPr>
        <p:spPr>
          <a:xfrm>
            <a:off x="2157364" y="192701"/>
            <a:ext cx="7340011" cy="1314996"/>
          </a:xfrm>
          <a:prstGeom prst="rect">
            <a:avLst/>
          </a:prstGeom>
        </p:spPr>
        <p:txBody>
          <a:bodyPr vert="horz" lIns="91440" tIns="45720" rIns="91440" bIns="45720" rtlCol="0" anchor="b">
            <a:normAutofit/>
          </a:bodyPr>
          <a:lstStyle/>
          <a:p>
            <a:pPr marL="0" marR="0" lvl="0" indent="0" fontAlgn="base">
              <a:lnSpc>
                <a:spcPct val="90000"/>
              </a:lnSpc>
              <a:spcBef>
                <a:spcPct val="0"/>
              </a:spcBef>
              <a:spcAft>
                <a:spcPts val="600"/>
              </a:spcAft>
              <a:buClrTx/>
              <a:buSzTx/>
              <a:tabLst/>
            </a:pPr>
            <a:r>
              <a:rPr kumimoji="0" lang="en-US" altLang="en-US" sz="4400" b="1" i="0" u="none" strike="noStrike" cap="none" normalizeH="0" baseline="0" dirty="0">
                <a:ln>
                  <a:noFill/>
                </a:ln>
                <a:solidFill>
                  <a:schemeClr val="bg1"/>
                </a:solidFill>
                <a:effectLst/>
                <a:latin typeface="Amasis MT Pro Medium" panose="02040604050005020304" pitchFamily="18" charset="0"/>
                <a:ea typeface="+mj-ea"/>
                <a:cs typeface="+mj-cs"/>
              </a:rPr>
              <a:t> Team Credits – Tech Titans</a:t>
            </a:r>
          </a:p>
        </p:txBody>
      </p:sp>
      <p:sp>
        <p:nvSpPr>
          <p:cNvPr id="10254" name="Freeform: Shape 10253">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0256" name="Freeform: Shape 10255">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6" name="Rectangle 3">
            <a:extLst>
              <a:ext uri="{FF2B5EF4-FFF2-40B4-BE49-F238E27FC236}">
                <a16:creationId xmlns:a16="http://schemas.microsoft.com/office/drawing/2014/main" id="{1E904749-66AF-5912-668F-8ADB66A362B0}"/>
              </a:ext>
            </a:extLst>
          </p:cNvPr>
          <p:cNvSpPr>
            <a:spLocks noChangeArrowheads="1"/>
          </p:cNvSpPr>
          <p:nvPr/>
        </p:nvSpPr>
        <p:spPr bwMode="auto">
          <a:xfrm>
            <a:off x="407623" y="1979488"/>
            <a:ext cx="9396134" cy="375896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marR="0" lvl="0" fontAlgn="base">
              <a:lnSpc>
                <a:spcPct val="90000"/>
              </a:lnSpc>
              <a:spcBef>
                <a:spcPct val="0"/>
              </a:spcBef>
              <a:spcAft>
                <a:spcPts val="60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Team Tech Titans</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is a passionate and innovative group committed to solving 			real-world problems using technology. This project, </a:t>
            </a:r>
            <a:r>
              <a:rPr kumimoji="0" lang="en-US" altLang="en-US"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Swachh Shala</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reflects our 			dedication to creating cleaner and smarter schools through AI and automation.</a:t>
            </a:r>
          </a:p>
          <a:p>
            <a:pPr marR="0" lvl="0" fontAlgn="base">
              <a:lnSpc>
                <a:spcPct val="90000"/>
              </a:lnSpc>
              <a:spcBef>
                <a:spcPct val="0"/>
              </a:spcBef>
              <a:spcAft>
                <a:spcPts val="60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Team Members:</a:t>
            </a:r>
          </a:p>
          <a:p>
            <a:pPr marR="0" lvl="0" fontAlgn="base">
              <a:lnSpc>
                <a:spcPct val="90000"/>
              </a:lnSpc>
              <a:spcBef>
                <a:spcPct val="0"/>
              </a:spcBef>
              <a:spcAft>
                <a:spcPts val="60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Deepali Chauhan (Team Leader)</a:t>
            </a:r>
            <a:b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r>
              <a:rPr kumimoji="0" lang="en-US" altLang="en-US"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Frontend Developer &amp; UI/UX Designer</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indent="-228600" fontAlgn="base">
              <a:lnSpc>
                <a:spcPct val="90000"/>
              </a:lnSpc>
              <a:spcBef>
                <a:spcPct val="0"/>
              </a:spcBef>
              <a:spcAft>
                <a:spcPts val="600"/>
              </a:spcAft>
              <a:buFont typeface="Arial" panose="020B0604020202020204" pitchFamily="34" charset="0"/>
              <a:buChar char="•"/>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Designed and developed the responsive dashboards and landing pages</a:t>
            </a:r>
          </a:p>
          <a:p>
            <a:pPr lvl="1" indent="-228600" fontAlgn="base">
              <a:lnSpc>
                <a:spcPct val="90000"/>
              </a:lnSpc>
              <a:spcBef>
                <a:spcPct val="0"/>
              </a:spcBef>
              <a:spcAft>
                <a:spcPts val="600"/>
              </a:spcAft>
              <a:buFont typeface="Arial" panose="020B0604020202020204" pitchFamily="34" charset="0"/>
              <a:buChar char="•"/>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Managed frontend logic, forms, and overall user experience</a:t>
            </a:r>
          </a:p>
          <a:p>
            <a:pPr marR="0" lvl="0" fontAlgn="base">
              <a:lnSpc>
                <a:spcPct val="90000"/>
              </a:lnSpc>
              <a:spcBef>
                <a:spcPct val="0"/>
              </a:spcBef>
              <a:spcAft>
                <a:spcPts val="60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Abhay Kanojia</a:t>
            </a:r>
            <a:b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r>
              <a:rPr kumimoji="0" lang="en-US" altLang="en-US"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Backend Developer &amp; AI Integration Lead</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Developed Flask-based backend, database logic, and AI model deployment</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Implemented PDF hygiene reports and inspection flow</a:t>
            </a:r>
          </a:p>
          <a:p>
            <a:pPr marL="457200" marR="0" lvl="1" indent="-228600" fontAlgn="base">
              <a:lnSpc>
                <a:spcPct val="90000"/>
              </a:lnSpc>
              <a:spcBef>
                <a:spcPct val="0"/>
              </a:spcBef>
              <a:spcAft>
                <a:spcPts val="600"/>
              </a:spcAft>
              <a:buClrTx/>
              <a:buSzTx/>
              <a:buFont typeface="Arial" panose="020B0604020202020204" pitchFamily="34" charset="0"/>
              <a:buChar char="•"/>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R="0" lvl="0" fontAlgn="base">
              <a:lnSpc>
                <a:spcPct val="90000"/>
              </a:lnSpc>
              <a:spcBef>
                <a:spcPct val="0"/>
              </a:spcBef>
              <a:spcAft>
                <a:spcPts val="600"/>
              </a:spcAft>
              <a:buClrTx/>
              <a:buSzTx/>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Together as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Tech Titans</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we built </a:t>
            </a:r>
            <a:r>
              <a:rPr kumimoji="0" lang="en-US" altLang="en-US"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Swachh Shala</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to promote accountability, transparency, </a:t>
            </a:r>
          </a:p>
          <a:p>
            <a:pPr marR="0" lvl="0" fontAlgn="base">
              <a:lnSpc>
                <a:spcPct val="90000"/>
              </a:lnSpc>
              <a:spcBef>
                <a:spcPct val="0"/>
              </a:spcBef>
              <a:spcAft>
                <a:spcPts val="600"/>
              </a:spcAft>
              <a:buClrTx/>
              <a:buSzTx/>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and hygiene awareness in schools.</a:t>
            </a:r>
          </a:p>
        </p:txBody>
      </p:sp>
      <p:sp>
        <p:nvSpPr>
          <p:cNvPr id="10258" name="Freeform: Shape 10257">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260" name="Freeform: Shape 10259">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262" name="Freeform: Shape 10261">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0245" name="Picture 5" descr="CRM - Free business and finance icons">
            <a:extLst>
              <a:ext uri="{FF2B5EF4-FFF2-40B4-BE49-F238E27FC236}">
                <a16:creationId xmlns:a16="http://schemas.microsoft.com/office/drawing/2014/main" id="{E5F7253C-CE0D-E16C-B0B8-092A038B3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3"/>
          <a:stretch>
            <a:fillRect/>
          </a:stretch>
        </p:blipFill>
        <p:spPr bwMode="auto">
          <a:xfrm>
            <a:off x="9663742" y="570435"/>
            <a:ext cx="2361890" cy="2361890"/>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a:noFill/>
          <a:extLst>
            <a:ext uri="{909E8E84-426E-40DD-AFC4-6F175D3DCCD1}">
              <a14:hiddenFill xmlns:a14="http://schemas.microsoft.com/office/drawing/2010/main">
                <a:solidFill>
                  <a:srgbClr val="FFFFFF"/>
                </a:solidFill>
              </a14:hiddenFill>
            </a:ext>
          </a:extLst>
        </p:spPr>
      </p:pic>
      <p:grpSp>
        <p:nvGrpSpPr>
          <p:cNvPr id="10264"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0265" name="Freeform: Shape 10264">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66" name="Freeform: Shape 10265">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67" name="Freeform: Shape 10266">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68" name="Freeform: Shape 10267">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69" name="Freeform: Shape 10268">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538502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7" name="Rectangle 12296">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600" y="662169"/>
            <a:ext cx="10289033" cy="569418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9" name="Rectangle 12298">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600" y="662169"/>
            <a:ext cx="10289033" cy="5694181"/>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Light Background Images - Free Download on Freepik">
            <a:extLst>
              <a:ext uri="{FF2B5EF4-FFF2-40B4-BE49-F238E27FC236}">
                <a16:creationId xmlns:a16="http://schemas.microsoft.com/office/drawing/2014/main" id="{4E8D177E-3B26-C9AD-5832-417E1E29A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414" r="-1" b="-1"/>
          <a:stretch>
            <a:fillRect/>
          </a:stretch>
        </p:blipFill>
        <p:spPr bwMode="auto">
          <a:xfrm>
            <a:off x="838200" y="233807"/>
            <a:ext cx="10468866" cy="5888737"/>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7F2C86D-CCCC-E007-01FF-6BFC5EB1DD57}"/>
              </a:ext>
            </a:extLst>
          </p:cNvPr>
          <p:cNvSpPr txBox="1"/>
          <p:nvPr/>
        </p:nvSpPr>
        <p:spPr>
          <a:xfrm>
            <a:off x="1984036" y="1490008"/>
            <a:ext cx="7737354" cy="1938992"/>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bg1"/>
                </a:solidFill>
                <a:effectLst/>
                <a:latin typeface="Amasis MT Pro Medium" panose="02040604050005020304" pitchFamily="18" charset="0"/>
              </a:rPr>
              <a:t>Thank You for your time and attention!</a:t>
            </a:r>
            <a:endParaRPr kumimoji="0" lang="en-US" altLang="en-US" sz="3600" b="0" i="0" u="none" strike="noStrike" cap="none" normalizeH="0" baseline="0" dirty="0">
              <a:ln>
                <a:noFill/>
              </a:ln>
              <a:solidFill>
                <a:schemeClr val="bg1"/>
              </a:solidFill>
              <a:effectLst/>
              <a:latin typeface="Amasis MT Pro Medium" panose="020406040500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masis MT Pro Medium" panose="02040604050005020304" pitchFamily="18" charset="0"/>
              </a:rPr>
              <a:t>We hope </a:t>
            </a:r>
            <a:r>
              <a:rPr kumimoji="0" lang="en-US" altLang="en-US" sz="2400" b="0" i="1" u="none" strike="noStrike" cap="none" normalizeH="0" baseline="0" dirty="0">
                <a:ln>
                  <a:noFill/>
                </a:ln>
                <a:solidFill>
                  <a:schemeClr val="bg1"/>
                </a:solidFill>
                <a:effectLst/>
                <a:latin typeface="Amasis MT Pro Medium" panose="02040604050005020304" pitchFamily="18" charset="0"/>
              </a:rPr>
              <a:t>Swachh Shala</a:t>
            </a:r>
            <a:r>
              <a:rPr kumimoji="0" lang="en-US" altLang="en-US" sz="2400" b="0" i="0" u="none" strike="noStrike" cap="none" normalizeH="0" baseline="0" dirty="0">
                <a:ln>
                  <a:noFill/>
                </a:ln>
                <a:solidFill>
                  <a:schemeClr val="bg1"/>
                </a:solidFill>
                <a:effectLst/>
                <a:latin typeface="Amasis MT Pro Medium" panose="02040604050005020304" pitchFamily="18" charset="0"/>
              </a:rPr>
              <a:t> inspires cleaner, smarter, and more accountable schools across the nation.</a:t>
            </a:r>
          </a:p>
        </p:txBody>
      </p:sp>
      <p:sp>
        <p:nvSpPr>
          <p:cNvPr id="5" name="TextBox 4">
            <a:extLst>
              <a:ext uri="{FF2B5EF4-FFF2-40B4-BE49-F238E27FC236}">
                <a16:creationId xmlns:a16="http://schemas.microsoft.com/office/drawing/2014/main" id="{A4806CEF-29A2-62F9-E45E-71FB01D053A2}"/>
              </a:ext>
            </a:extLst>
          </p:cNvPr>
          <p:cNvSpPr txBox="1"/>
          <p:nvPr/>
        </p:nvSpPr>
        <p:spPr>
          <a:xfrm>
            <a:off x="4853330" y="4833356"/>
            <a:ext cx="6094070"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Amasis MT Pro Medium" panose="02040604050005020304" pitchFamily="18" charset="0"/>
              </a:rPr>
              <a:t>– Team Tech Titans</a:t>
            </a:r>
            <a:br>
              <a:rPr kumimoji="0" lang="en-US" altLang="en-US" sz="2400" b="0" i="0" u="none" strike="noStrike" cap="none" normalizeH="0" baseline="0" dirty="0">
                <a:ln>
                  <a:noFill/>
                </a:ln>
                <a:solidFill>
                  <a:schemeClr val="bg1"/>
                </a:solidFill>
                <a:effectLst/>
                <a:latin typeface="Amasis MT Pro Medium" panose="02040604050005020304" pitchFamily="18" charset="0"/>
              </a:rPr>
            </a:br>
            <a:r>
              <a:rPr kumimoji="0" lang="en-US" altLang="en-US" sz="2400" b="0" i="1" u="none" strike="noStrike" cap="none" normalizeH="0" baseline="0" dirty="0">
                <a:ln>
                  <a:noFill/>
                </a:ln>
                <a:solidFill>
                  <a:schemeClr val="bg1"/>
                </a:solidFill>
                <a:effectLst/>
                <a:latin typeface="Amasis MT Pro Medium" panose="02040604050005020304" pitchFamily="18" charset="0"/>
              </a:rPr>
              <a:t>“Building solutions that create real impact.”</a:t>
            </a:r>
            <a:endParaRPr kumimoji="0" lang="en-US" altLang="en-US" sz="2400" b="0" i="0" u="none" strike="noStrike" cap="none" normalizeH="0" baseline="0" dirty="0">
              <a:ln>
                <a:noFill/>
              </a:ln>
              <a:solidFill>
                <a:schemeClr val="bg1"/>
              </a:solidFill>
              <a:effectLst/>
              <a:latin typeface="Amasis MT Pro Medium" panose="02040604050005020304" pitchFamily="18" charset="0"/>
            </a:endParaRPr>
          </a:p>
        </p:txBody>
      </p:sp>
    </p:spTree>
    <p:extLst>
      <p:ext uri="{BB962C8B-B14F-4D97-AF65-F5344CB8AC3E}">
        <p14:creationId xmlns:p14="http://schemas.microsoft.com/office/powerpoint/2010/main" val="2032873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9" name="Rectangle 104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a:extLst>
              <a:ext uri="{FF2B5EF4-FFF2-40B4-BE49-F238E27FC236}">
                <a16:creationId xmlns:a16="http://schemas.microsoft.com/office/drawing/2014/main" id="{4424DEBB-9EDA-F435-2934-9495C2260DDB}"/>
              </a:ext>
            </a:extLst>
          </p:cNvPr>
          <p:cNvSpPr txBox="1"/>
          <p:nvPr/>
        </p:nvSpPr>
        <p:spPr>
          <a:xfrm>
            <a:off x="838200" y="448721"/>
            <a:ext cx="4707671" cy="12256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800" b="1" kern="1200">
                <a:solidFill>
                  <a:schemeClr val="bg1"/>
                </a:solidFill>
                <a:latin typeface="Amasis MT Pro Medium" panose="02040604050005020304" pitchFamily="18" charset="0"/>
                <a:ea typeface="+mj-ea"/>
                <a:cs typeface="+mj-cs"/>
              </a:rPr>
              <a:t>What is Swachh Shala?</a:t>
            </a:r>
            <a:endParaRPr lang="en-US" sz="3800" kern="1200" dirty="0">
              <a:solidFill>
                <a:schemeClr val="bg1"/>
              </a:solidFill>
              <a:latin typeface="Amasis MT Pro Medium" panose="02040604050005020304" pitchFamily="18" charset="0"/>
              <a:ea typeface="+mj-ea"/>
              <a:cs typeface="+mj-cs"/>
            </a:endParaRPr>
          </a:p>
        </p:txBody>
      </p:sp>
      <p:cxnSp>
        <p:nvCxnSpPr>
          <p:cNvPr id="1050" name="Straight Connector 1049">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5E01546-7D1A-92D0-E58F-1757FCE4F7E3}"/>
              </a:ext>
            </a:extLst>
          </p:cNvPr>
          <p:cNvSpPr txBox="1"/>
          <p:nvPr/>
        </p:nvSpPr>
        <p:spPr>
          <a:xfrm>
            <a:off x="897769" y="1909192"/>
            <a:ext cx="4586513" cy="3647710"/>
          </a:xfrm>
          <a:prstGeom prst="rect">
            <a:avLst/>
          </a:prstGeom>
        </p:spPr>
        <p:txBody>
          <a:bodyPr vert="horz" lIns="91440" tIns="45720" rIns="91440" bIns="45720" rtlCol="0" anchor="ctr">
            <a:noAutofit/>
          </a:bodyPr>
          <a:lstStyle/>
          <a:p>
            <a:pPr>
              <a:lnSpc>
                <a:spcPct val="90000"/>
              </a:lnSpc>
              <a:spcAft>
                <a:spcPts val="600"/>
              </a:spcAft>
            </a:pPr>
            <a:r>
              <a:rPr lang="en-US" sz="2000" dirty="0">
                <a:solidFill>
                  <a:schemeClr val="bg1"/>
                </a:solidFill>
                <a:latin typeface="Times New Roman" panose="02020603050405020304" pitchFamily="18" charset="0"/>
                <a:cs typeface="Times New Roman" panose="02020603050405020304" pitchFamily="18" charset="0"/>
              </a:rPr>
              <a:t>Swachh Shala is a smart hygiene inspection system tailored for government and public schools. It uses image-based AI to detect cleanliness issues, allowing schools to upload images of key hygiene-sensitive areas like washrooms, dustbins, and floors. The system automatically classifies the level of cleanliness and generates complaints if required.</a:t>
            </a:r>
            <a:br>
              <a:rPr lang="en-US" sz="2000" dirty="0">
                <a:solidFill>
                  <a:schemeClr val="bg1"/>
                </a:solidFill>
                <a:latin typeface="Times New Roman" panose="02020603050405020304" pitchFamily="18" charset="0"/>
                <a:cs typeface="Times New Roman" panose="02020603050405020304" pitchFamily="18" charset="0"/>
              </a:rPr>
            </a:br>
            <a:r>
              <a:rPr lang="en-US" sz="2000" dirty="0">
                <a:solidFill>
                  <a:schemeClr val="bg1"/>
                </a:solidFill>
                <a:latin typeface="Times New Roman" panose="02020603050405020304" pitchFamily="18" charset="0"/>
                <a:cs typeface="Times New Roman" panose="02020603050405020304" pitchFamily="18" charset="0"/>
              </a:rPr>
              <a:t>This streamlines inspections, improves school hygiene, and aids government authorities in monitoring cleanliness digitally.</a:t>
            </a:r>
          </a:p>
        </p:txBody>
      </p:sp>
      <p:pic>
        <p:nvPicPr>
          <p:cNvPr id="1026" name="Picture 2">
            <a:extLst>
              <a:ext uri="{FF2B5EF4-FFF2-40B4-BE49-F238E27FC236}">
                <a16:creationId xmlns:a16="http://schemas.microsoft.com/office/drawing/2014/main" id="{3CDD407E-EFBD-8BD3-4406-7614169000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198" r="-2" b="-2"/>
          <a:stretch>
            <a:fillRect/>
          </a:stretch>
        </p:blipFill>
        <p:spPr bwMode="auto">
          <a:xfrm>
            <a:off x="6525453" y="3484294"/>
            <a:ext cx="5666547" cy="3398024"/>
          </a:xfrm>
          <a:prstGeom prst="rect">
            <a:avLst/>
          </a:prstGeom>
          <a:noFill/>
          <a:extLst>
            <a:ext uri="{909E8E84-426E-40DD-AFC4-6F175D3DCCD1}">
              <a14:hiddenFill xmlns:a14="http://schemas.microsoft.com/office/drawing/2010/main">
                <a:solidFill>
                  <a:srgbClr val="FFFFFF"/>
                </a:solidFill>
              </a14:hiddenFill>
            </a:ext>
          </a:extLst>
        </p:spPr>
      </p:pic>
      <p:cxnSp>
        <p:nvCxnSpPr>
          <p:cNvPr id="1051" name="Straight Connector 1050">
            <a:extLst>
              <a:ext uri="{FF2B5EF4-FFF2-40B4-BE49-F238E27FC236}">
                <a16:creationId xmlns:a16="http://schemas.microsoft.com/office/drawing/2014/main" id="{CA240C79-242E-4918-9F28-B101847D1C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2277" y="3386960"/>
            <a:ext cx="56697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28" name="Picture 4" descr="Home Page Preview 1">
            <a:extLst>
              <a:ext uri="{FF2B5EF4-FFF2-40B4-BE49-F238E27FC236}">
                <a16:creationId xmlns:a16="http://schemas.microsoft.com/office/drawing/2014/main" id="{947BB713-198E-2C59-C3AA-27D8647C3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067" r="-1" b="-1"/>
          <a:stretch>
            <a:fillRect/>
          </a:stretch>
        </p:blipFill>
        <p:spPr bwMode="auto">
          <a:xfrm>
            <a:off x="6522277" y="15218"/>
            <a:ext cx="5669723" cy="346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19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4" name="Rectangle 206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roblem Statement Vectors - Download Free High-Quality Vectors from Freepik  | Freepik">
            <a:extLst>
              <a:ext uri="{FF2B5EF4-FFF2-40B4-BE49-F238E27FC236}">
                <a16:creationId xmlns:a16="http://schemas.microsoft.com/office/drawing/2014/main" id="{E3D943A0-AAC0-3662-0204-4DEDB5ECDD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488" t="9091" r="16088"/>
          <a:stretch>
            <a:fillRect/>
          </a:stretch>
        </p:blipFill>
        <p:spPr bwMode="auto">
          <a:xfrm>
            <a:off x="3522466"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6" name="Rectangle 206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AB748B1-B6F0-E4D9-899E-A33F8DC7CA92}"/>
              </a:ext>
            </a:extLst>
          </p:cNvPr>
          <p:cNvSpPr txBox="1"/>
          <p:nvPr/>
        </p:nvSpPr>
        <p:spPr>
          <a:xfrm>
            <a:off x="371094" y="916687"/>
            <a:ext cx="5062143" cy="1124712"/>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4000" b="1" dirty="0">
                <a:solidFill>
                  <a:schemeClr val="bg1"/>
                </a:solidFill>
                <a:latin typeface="Amasis MT Pro Medium" panose="02040604050005020304" pitchFamily="18" charset="0"/>
                <a:ea typeface="+mj-ea"/>
                <a:cs typeface="+mj-cs"/>
              </a:rPr>
              <a:t>Problem Statement</a:t>
            </a:r>
          </a:p>
        </p:txBody>
      </p:sp>
      <p:sp>
        <p:nvSpPr>
          <p:cNvPr id="2068" name="Rectangle 206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70" name="Rectangle 206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D165687-6E0F-96BF-A535-C24A40608E8F}"/>
              </a:ext>
            </a:extLst>
          </p:cNvPr>
          <p:cNvSpPr txBox="1"/>
          <p:nvPr/>
        </p:nvSpPr>
        <p:spPr>
          <a:xfrm>
            <a:off x="371094" y="2718054"/>
            <a:ext cx="5306692" cy="3207258"/>
          </a:xfrm>
          <a:prstGeom prst="rect">
            <a:avLst/>
          </a:prstGeom>
        </p:spPr>
        <p:txBody>
          <a:bodyPr vert="horz" lIns="91440" tIns="45720" rIns="91440" bIns="45720" rtlCol="0" anchor="t">
            <a:noAutofit/>
          </a:bodyPr>
          <a:lstStyle/>
          <a:p>
            <a:pPr>
              <a:lnSpc>
                <a:spcPct val="90000"/>
              </a:lnSpc>
              <a:spcAft>
                <a:spcPts val="600"/>
              </a:spcAft>
            </a:pPr>
            <a:r>
              <a:rPr lang="en-US" sz="2400" b="1" dirty="0">
                <a:solidFill>
                  <a:schemeClr val="bg1"/>
                </a:solidFill>
                <a:latin typeface="Times New Roman" panose="02020603050405020304" pitchFamily="18" charset="0"/>
                <a:cs typeface="Times New Roman" panose="02020603050405020304" pitchFamily="18" charset="0"/>
              </a:rPr>
              <a:t>Challenges in Hygiene Management:</a:t>
            </a:r>
          </a:p>
          <a:p>
            <a:pPr indent="-228600">
              <a:lnSpc>
                <a:spcPct val="90000"/>
              </a:lnSpc>
              <a:spcAft>
                <a:spcPts val="600"/>
              </a:spcAft>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Most government schools lack a systematic infrastructure for hygiene monitoring.</a:t>
            </a:r>
          </a:p>
          <a:p>
            <a:pPr indent="-228600">
              <a:lnSpc>
                <a:spcPct val="90000"/>
              </a:lnSpc>
              <a:spcAft>
                <a:spcPts val="600"/>
              </a:spcAf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Manual inspections are irregular, inconsistent, and paper-based.</a:t>
            </a:r>
          </a:p>
          <a:p>
            <a:pPr indent="-228600">
              <a:lnSpc>
                <a:spcPct val="90000"/>
              </a:lnSpc>
              <a:spcAft>
                <a:spcPts val="600"/>
              </a:spcAf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Health hazards like unclean toilets, water leaks, and dustbins often go unnoticed.</a:t>
            </a:r>
          </a:p>
          <a:p>
            <a:pPr indent="-228600">
              <a:lnSpc>
                <a:spcPct val="90000"/>
              </a:lnSpc>
              <a:spcAft>
                <a:spcPts val="600"/>
              </a:spcAf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Students' health and school credibility are at risk due to unhygienic conditions.</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There is an urgent need for a scalable, AI-driven solution for real-time hygiene inspection and reporting.</a:t>
            </a:r>
          </a:p>
        </p:txBody>
      </p:sp>
    </p:spTree>
    <p:extLst>
      <p:ext uri="{BB962C8B-B14F-4D97-AF65-F5344CB8AC3E}">
        <p14:creationId xmlns:p14="http://schemas.microsoft.com/office/powerpoint/2010/main" val="3087264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35" name="Rectangle 313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37" name="Freeform: Shape 3136">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5" name="TextBox 4">
            <a:extLst>
              <a:ext uri="{FF2B5EF4-FFF2-40B4-BE49-F238E27FC236}">
                <a16:creationId xmlns:a16="http://schemas.microsoft.com/office/drawing/2014/main" id="{269401C5-422B-AF16-2844-D164A468574B}"/>
              </a:ext>
            </a:extLst>
          </p:cNvPr>
          <p:cNvSpPr txBox="1"/>
          <p:nvPr/>
        </p:nvSpPr>
        <p:spPr>
          <a:xfrm>
            <a:off x="3460866" y="326789"/>
            <a:ext cx="4463623" cy="131499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dirty="0">
                <a:solidFill>
                  <a:schemeClr val="bg1"/>
                </a:solidFill>
                <a:latin typeface="Amasis MT Pro Medium" panose="02040604050005020304" pitchFamily="18" charset="0"/>
                <a:ea typeface="+mj-ea"/>
                <a:cs typeface="+mj-cs"/>
              </a:rPr>
              <a:t>Our Solution</a:t>
            </a:r>
          </a:p>
        </p:txBody>
      </p:sp>
      <p:sp>
        <p:nvSpPr>
          <p:cNvPr id="3139" name="Freeform: Shape 3138">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141" name="Freeform: Shape 3140">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 name="TextBox 2">
            <a:extLst>
              <a:ext uri="{FF2B5EF4-FFF2-40B4-BE49-F238E27FC236}">
                <a16:creationId xmlns:a16="http://schemas.microsoft.com/office/drawing/2014/main" id="{73EB6FAB-C21E-8362-09BE-FF2414CF8E9A}"/>
              </a:ext>
            </a:extLst>
          </p:cNvPr>
          <p:cNvSpPr txBox="1"/>
          <p:nvPr/>
        </p:nvSpPr>
        <p:spPr>
          <a:xfrm>
            <a:off x="1328243" y="2412290"/>
            <a:ext cx="5771385" cy="4044463"/>
          </a:xfrm>
          <a:prstGeom prst="rect">
            <a:avLst/>
          </a:prstGeom>
        </p:spPr>
        <p:txBody>
          <a:bodyPr vert="horz" lIns="91440" tIns="45720" rIns="91440" bIns="45720" rtlCol="0">
            <a:noAutofit/>
          </a:bodyPr>
          <a:lstStyle/>
          <a:p>
            <a:pPr>
              <a:lnSpc>
                <a:spcPct val="90000"/>
              </a:lnSpc>
              <a:spcAft>
                <a:spcPts val="600"/>
              </a:spcAft>
            </a:pPr>
            <a:r>
              <a:rPr lang="en-US" sz="2000" b="1">
                <a:solidFill>
                  <a:schemeClr val="bg1"/>
                </a:solidFill>
                <a:latin typeface="Times New Roman" panose="02020603050405020304" pitchFamily="18" charset="0"/>
                <a:cs typeface="Times New Roman" panose="02020603050405020304" pitchFamily="18" charset="0"/>
              </a:rPr>
              <a:t>How Swachh Shala Solves the Problem:</a:t>
            </a:r>
            <a:endParaRPr lang="en-US" sz="2000">
              <a:solidFill>
                <a:schemeClr val="bg1"/>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endParaRPr lang="en-US" sz="2000">
              <a:solidFill>
                <a:schemeClr val="bg1"/>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000">
                <a:solidFill>
                  <a:schemeClr val="bg1"/>
                </a:solidFill>
                <a:latin typeface="Times New Roman" panose="02020603050405020304" pitchFamily="18" charset="0"/>
                <a:cs typeface="Times New Roman" panose="02020603050405020304" pitchFamily="18" charset="0"/>
              </a:rPr>
              <a:t>Schools upload images of washrooms, dustbins, classrooms, etc.</a:t>
            </a:r>
          </a:p>
          <a:p>
            <a:pPr indent="-228600">
              <a:lnSpc>
                <a:spcPct val="90000"/>
              </a:lnSpc>
              <a:spcAft>
                <a:spcPts val="600"/>
              </a:spcAft>
              <a:buFont typeface="Arial" panose="020B0604020202020204" pitchFamily="34" charset="0"/>
              <a:buChar char="•"/>
            </a:pPr>
            <a:r>
              <a:rPr lang="en-US" sz="2000">
                <a:solidFill>
                  <a:schemeClr val="bg1"/>
                </a:solidFill>
                <a:latin typeface="Times New Roman" panose="02020603050405020304" pitchFamily="18" charset="0"/>
                <a:cs typeface="Times New Roman" panose="02020603050405020304" pitchFamily="18" charset="0"/>
              </a:rPr>
              <a:t>AI model classifies the image into cleanliness categories with probability scores.</a:t>
            </a:r>
          </a:p>
          <a:p>
            <a:pPr indent="-228600">
              <a:lnSpc>
                <a:spcPct val="90000"/>
              </a:lnSpc>
              <a:spcAft>
                <a:spcPts val="600"/>
              </a:spcAft>
              <a:buFont typeface="Arial" panose="020B0604020202020204" pitchFamily="34" charset="0"/>
              <a:buChar char="•"/>
            </a:pPr>
            <a:r>
              <a:rPr lang="en-US" sz="2000">
                <a:solidFill>
                  <a:schemeClr val="bg1"/>
                </a:solidFill>
                <a:latin typeface="Times New Roman" panose="02020603050405020304" pitchFamily="18" charset="0"/>
                <a:cs typeface="Times New Roman" panose="02020603050405020304" pitchFamily="18" charset="0"/>
              </a:rPr>
              <a:t>If the issue is critical (≥ 75% confidence), it triggers a complaint automatically.</a:t>
            </a:r>
          </a:p>
          <a:p>
            <a:pPr indent="-228600">
              <a:lnSpc>
                <a:spcPct val="90000"/>
              </a:lnSpc>
              <a:spcAft>
                <a:spcPts val="600"/>
              </a:spcAft>
              <a:buFont typeface="Arial" panose="020B0604020202020204" pitchFamily="34" charset="0"/>
              <a:buChar char="•"/>
            </a:pPr>
            <a:r>
              <a:rPr lang="en-US" sz="2000">
                <a:solidFill>
                  <a:schemeClr val="bg1"/>
                </a:solidFill>
                <a:latin typeface="Times New Roman" panose="02020603050405020304" pitchFamily="18" charset="0"/>
                <a:cs typeface="Times New Roman" panose="02020603050405020304" pitchFamily="18" charset="0"/>
              </a:rPr>
              <a:t>Admins verify the complaint, generate PDF reports, and track hygiene history.</a:t>
            </a:r>
          </a:p>
          <a:p>
            <a:pPr indent="-228600">
              <a:lnSpc>
                <a:spcPct val="90000"/>
              </a:lnSpc>
              <a:spcAft>
                <a:spcPts val="600"/>
              </a:spcAft>
              <a:buFont typeface="Arial" panose="020B0604020202020204" pitchFamily="34" charset="0"/>
              <a:buChar char="•"/>
            </a:pPr>
            <a:r>
              <a:rPr lang="en-US" sz="2000">
                <a:solidFill>
                  <a:schemeClr val="bg1"/>
                </a:solidFill>
                <a:latin typeface="Times New Roman" panose="02020603050405020304" pitchFamily="18" charset="0"/>
                <a:cs typeface="Times New Roman" panose="02020603050405020304" pitchFamily="18" charset="0"/>
              </a:rPr>
              <a:t>Real-time complaint tracking for schools and central monitoring for authorities.</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3143" name="Freeform: Shape 3142">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145" name="Freeform: Shape 3144">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47" name="Freeform: Shape 3146">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3074" name="Picture 2" descr="Solution - Free marketing icons">
            <a:extLst>
              <a:ext uri="{FF2B5EF4-FFF2-40B4-BE49-F238E27FC236}">
                <a16:creationId xmlns:a16="http://schemas.microsoft.com/office/drawing/2014/main" id="{58263898-DBC5-E6E6-CEC5-D3394A9E58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3"/>
          <a:stretch>
            <a:fillRect/>
          </a:stretch>
        </p:blipFill>
        <p:spPr bwMode="auto">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a:noFill/>
          <a:extLst>
            <a:ext uri="{909E8E84-426E-40DD-AFC4-6F175D3DCCD1}">
              <a14:hiddenFill xmlns:a14="http://schemas.microsoft.com/office/drawing/2010/main">
                <a:solidFill>
                  <a:srgbClr val="FFFFFF"/>
                </a:solidFill>
              </a14:hiddenFill>
            </a:ext>
          </a:extLst>
        </p:spPr>
      </p:pic>
      <p:grpSp>
        <p:nvGrpSpPr>
          <p:cNvPr id="314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150" name="Freeform: Shape 314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51" name="Freeform: Shape 315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52" name="Freeform: Shape 315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53" name="Freeform: Shape 315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54" name="Freeform: Shape 315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43492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TextBox 4">
            <a:extLst>
              <a:ext uri="{FF2B5EF4-FFF2-40B4-BE49-F238E27FC236}">
                <a16:creationId xmlns:a16="http://schemas.microsoft.com/office/drawing/2014/main" id="{1660B6CE-82FE-AD0A-FAD7-BB9C27ECD80F}"/>
              </a:ext>
            </a:extLst>
          </p:cNvPr>
          <p:cNvSpPr txBox="1"/>
          <p:nvPr/>
        </p:nvSpPr>
        <p:spPr>
          <a:xfrm>
            <a:off x="1225292" y="1450655"/>
            <a:ext cx="3932030" cy="395669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600" b="1" kern="1200" dirty="0">
                <a:solidFill>
                  <a:schemeClr val="bg1"/>
                </a:solidFill>
                <a:latin typeface="+mj-lt"/>
                <a:ea typeface="+mj-ea"/>
                <a:cs typeface="+mj-cs"/>
              </a:rPr>
              <a:t>Key Features</a:t>
            </a:r>
          </a:p>
        </p:txBody>
      </p:sp>
      <p:cxnSp>
        <p:nvCxnSpPr>
          <p:cNvPr id="13" name="Straight Connector 12">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7" name="TextBox 2">
            <a:extLst>
              <a:ext uri="{FF2B5EF4-FFF2-40B4-BE49-F238E27FC236}">
                <a16:creationId xmlns:a16="http://schemas.microsoft.com/office/drawing/2014/main" id="{FABD6E9E-1AA5-A8D0-1F35-13F8BB13E243}"/>
              </a:ext>
            </a:extLst>
          </p:cNvPr>
          <p:cNvGraphicFramePr/>
          <p:nvPr>
            <p:extLst>
              <p:ext uri="{D42A27DB-BD31-4B8C-83A1-F6EECF244321}">
                <p14:modId xmlns:p14="http://schemas.microsoft.com/office/powerpoint/2010/main" val="2491698229"/>
              </p:ext>
            </p:extLst>
          </p:nvPr>
        </p:nvGraphicFramePr>
        <p:xfrm>
          <a:off x="5728502" y="685800"/>
          <a:ext cx="5878512"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3837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4" name="Rectangle 4103">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6B95BDD-1F6F-D638-3424-872280D7D09E}"/>
              </a:ext>
            </a:extLst>
          </p:cNvPr>
          <p:cNvSpPr txBox="1"/>
          <p:nvPr/>
        </p:nvSpPr>
        <p:spPr>
          <a:xfrm>
            <a:off x="1155556" y="4549143"/>
            <a:ext cx="3780553" cy="1665386"/>
          </a:xfrm>
          <a:prstGeom prst="rect">
            <a:avLst/>
          </a:prstGeom>
        </p:spPr>
        <p:txBody>
          <a:bodyPr vert="horz" lIns="91440" tIns="45720" rIns="91440" bIns="45720" rtlCol="0" anchor="t">
            <a:normAutofit/>
          </a:bodyPr>
          <a:lstStyle/>
          <a:p>
            <a:pPr marL="0" marR="0" lvl="0" indent="0" algn="ctr" fontAlgn="base">
              <a:lnSpc>
                <a:spcPct val="90000"/>
              </a:lnSpc>
              <a:spcBef>
                <a:spcPct val="0"/>
              </a:spcBef>
              <a:spcAft>
                <a:spcPts val="600"/>
              </a:spcAft>
              <a:buClrTx/>
              <a:buSzTx/>
              <a:tabLst/>
            </a:pPr>
            <a:r>
              <a:rPr kumimoji="0" lang="en-US" altLang="en-US" sz="5400" b="1" i="0" u="none" strike="noStrike" cap="none" normalizeH="0" baseline="0" dirty="0">
                <a:ln>
                  <a:noFill/>
                </a:ln>
                <a:solidFill>
                  <a:schemeClr val="bg1"/>
                </a:solidFill>
                <a:effectLst/>
                <a:latin typeface="Amasis MT Pro Medium" panose="02040604050005020304" pitchFamily="18" charset="0"/>
                <a:ea typeface="+mj-ea"/>
                <a:cs typeface="+mj-cs"/>
              </a:rPr>
              <a:t>Tech Stack</a:t>
            </a:r>
          </a:p>
        </p:txBody>
      </p:sp>
      <p:sp>
        <p:nvSpPr>
          <p:cNvPr id="4106" name="Rectangle 4105">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A17B35A5-6C50-A11B-FB0B-E27C8F725BED}"/>
              </a:ext>
            </a:extLst>
          </p:cNvPr>
          <p:cNvSpPr>
            <a:spLocks noChangeArrowheads="1"/>
          </p:cNvSpPr>
          <p:nvPr/>
        </p:nvSpPr>
        <p:spPr bwMode="auto">
          <a:xfrm>
            <a:off x="6739465" y="4755731"/>
            <a:ext cx="4292634" cy="1458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R="0" lvl="0" fontAlgn="base">
              <a:lnSpc>
                <a:spcPct val="90000"/>
              </a:lnSpc>
              <a:spcBef>
                <a:spcPts val="1000"/>
              </a:spcBef>
              <a:spcAft>
                <a:spcPct val="0"/>
              </a:spcAft>
              <a:buClrTx/>
              <a:buSzTx/>
              <a:tabLst/>
            </a:pPr>
            <a:r>
              <a:rPr kumimoji="0" lang="en-US" altLang="en-US" sz="2400" b="0" i="0" u="none" strike="noStrike" cap="none" normalizeH="0" baseline="0" dirty="0">
                <a:ln>
                  <a:noFill/>
                </a:ln>
                <a:effectLst/>
              </a:rPr>
              <a:t>Each layer contributes to a seamless, secure, and scalable architecture for Swachh Shala.</a:t>
            </a:r>
          </a:p>
        </p:txBody>
      </p:sp>
      <p:pic>
        <p:nvPicPr>
          <p:cNvPr id="4099" name="Picture 3" descr="Stack - Free technology icons">
            <a:extLst>
              <a:ext uri="{FF2B5EF4-FFF2-40B4-BE49-F238E27FC236}">
                <a16:creationId xmlns:a16="http://schemas.microsoft.com/office/drawing/2014/main" id="{2349F5BF-83C4-40DF-987D-742ABA33E63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55556" y="637762"/>
            <a:ext cx="3579308" cy="3579308"/>
          </a:xfrm>
          <a:prstGeom prst="rect">
            <a:avLst/>
          </a:prstGeom>
          <a:noFill/>
          <a:extLst>
            <a:ext uri="{909E8E84-426E-40DD-AFC4-6F175D3DCCD1}">
              <a14:hiddenFill xmlns:a14="http://schemas.microsoft.com/office/drawing/2010/main">
                <a:solidFill>
                  <a:srgbClr val="FFFFFF"/>
                </a:solidFill>
              </a14:hiddenFill>
            </a:ext>
          </a:extLst>
        </p:spPr>
      </p:pic>
      <p:sp>
        <p:nvSpPr>
          <p:cNvPr id="4108" name="Rectangle 4107">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420" y="4549143"/>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07237FA6-EB45-B079-6EB8-0619BD101FAA}"/>
              </a:ext>
            </a:extLst>
          </p:cNvPr>
          <p:cNvGraphicFramePr>
            <a:graphicFrameLocks noGrp="1"/>
          </p:cNvGraphicFramePr>
          <p:nvPr>
            <p:extLst>
              <p:ext uri="{D42A27DB-BD31-4B8C-83A1-F6EECF244321}">
                <p14:modId xmlns:p14="http://schemas.microsoft.com/office/powerpoint/2010/main" val="3190668849"/>
              </p:ext>
            </p:extLst>
          </p:nvPr>
        </p:nvGraphicFramePr>
        <p:xfrm>
          <a:off x="6806045" y="815138"/>
          <a:ext cx="4457700" cy="2982350"/>
        </p:xfrm>
        <a:graphic>
          <a:graphicData uri="http://schemas.openxmlformats.org/drawingml/2006/table">
            <a:tbl>
              <a:tblPr>
                <a:tableStyleId>{D7AC3CCA-C797-4891-BE02-D94E43425B78}</a:tableStyleId>
              </a:tblPr>
              <a:tblGrid>
                <a:gridCol w="1227537">
                  <a:extLst>
                    <a:ext uri="{9D8B030D-6E8A-4147-A177-3AD203B41FA5}">
                      <a16:colId xmlns:a16="http://schemas.microsoft.com/office/drawing/2014/main" val="3401857756"/>
                    </a:ext>
                  </a:extLst>
                </a:gridCol>
                <a:gridCol w="3230163">
                  <a:extLst>
                    <a:ext uri="{9D8B030D-6E8A-4147-A177-3AD203B41FA5}">
                      <a16:colId xmlns:a16="http://schemas.microsoft.com/office/drawing/2014/main" val="2191483974"/>
                    </a:ext>
                  </a:extLst>
                </a:gridCol>
              </a:tblGrid>
              <a:tr h="355477">
                <a:tc>
                  <a:txBody>
                    <a:bodyPr/>
                    <a:lstStyle/>
                    <a:p>
                      <a:pPr>
                        <a:buNone/>
                      </a:pPr>
                      <a:r>
                        <a:rPr lang="en-IN" sz="2400" b="1" dirty="0">
                          <a:latin typeface="Times New Roman" panose="02020603050405020304" pitchFamily="18" charset="0"/>
                          <a:cs typeface="Times New Roman" panose="02020603050405020304" pitchFamily="18" charset="0"/>
                        </a:rPr>
                        <a:t>Layer</a:t>
                      </a:r>
                    </a:p>
                  </a:txBody>
                  <a:tcPr marL="84406" marR="84406" marT="42203" marB="42203" anchor="ctr"/>
                </a:tc>
                <a:tc>
                  <a:txBody>
                    <a:bodyPr/>
                    <a:lstStyle/>
                    <a:p>
                      <a:pPr>
                        <a:buNone/>
                      </a:pPr>
                      <a:r>
                        <a:rPr lang="en-IN" sz="2400" b="1" dirty="0">
                          <a:latin typeface="Times New Roman" panose="02020603050405020304" pitchFamily="18" charset="0"/>
                          <a:cs typeface="Times New Roman" panose="02020603050405020304" pitchFamily="18" charset="0"/>
                        </a:rPr>
                        <a:t>Tools &amp; Libraries Used</a:t>
                      </a:r>
                    </a:p>
                  </a:txBody>
                  <a:tcPr marL="84406" marR="84406" marT="42203" marB="42203" anchor="ctr"/>
                </a:tc>
                <a:extLst>
                  <a:ext uri="{0D108BD9-81ED-4DB2-BD59-A6C34878D82A}">
                    <a16:rowId xmlns:a16="http://schemas.microsoft.com/office/drawing/2014/main" val="976854487"/>
                  </a:ext>
                </a:extLst>
              </a:tr>
              <a:tr h="597847">
                <a:tc>
                  <a:txBody>
                    <a:bodyPr/>
                    <a:lstStyle/>
                    <a:p>
                      <a:pPr>
                        <a:buNone/>
                      </a:pPr>
                      <a:r>
                        <a:rPr lang="en-IN" sz="1800" b="1">
                          <a:latin typeface="Times New Roman" panose="02020603050405020304" pitchFamily="18" charset="0"/>
                          <a:cs typeface="Times New Roman" panose="02020603050405020304" pitchFamily="18" charset="0"/>
                        </a:rPr>
                        <a:t>Frontend</a:t>
                      </a:r>
                      <a:endParaRPr lang="en-IN" sz="1800">
                        <a:latin typeface="Times New Roman" panose="02020603050405020304" pitchFamily="18" charset="0"/>
                        <a:cs typeface="Times New Roman" panose="02020603050405020304" pitchFamily="18" charset="0"/>
                      </a:endParaRPr>
                    </a:p>
                  </a:txBody>
                  <a:tcPr marL="84406" marR="84406" marT="42203" marB="42203" anchor="ctr"/>
                </a:tc>
                <a:tc>
                  <a:txBody>
                    <a:bodyPr/>
                    <a:lstStyle/>
                    <a:p>
                      <a:pPr>
                        <a:buNone/>
                      </a:pPr>
                      <a:r>
                        <a:rPr lang="en-IN" sz="1800" dirty="0">
                          <a:latin typeface="Times New Roman" panose="02020603050405020304" pitchFamily="18" charset="0"/>
                          <a:cs typeface="Times New Roman" panose="02020603050405020304" pitchFamily="18" charset="0"/>
                        </a:rPr>
                        <a:t>HTML5, CSS3, </a:t>
                      </a:r>
                      <a:r>
                        <a:rPr lang="en-IN" sz="1800" dirty="0" err="1">
                          <a:latin typeface="Times New Roman" panose="02020603050405020304" pitchFamily="18" charset="0"/>
                          <a:cs typeface="Times New Roman" panose="02020603050405020304" pitchFamily="18" charset="0"/>
                        </a:rPr>
                        <a:t>TailwindCSS</a:t>
                      </a:r>
                      <a:r>
                        <a:rPr lang="en-IN" sz="1800" dirty="0">
                          <a:latin typeface="Times New Roman" panose="02020603050405020304" pitchFamily="18" charset="0"/>
                          <a:cs typeface="Times New Roman" panose="02020603050405020304" pitchFamily="18" charset="0"/>
                        </a:rPr>
                        <a:t>, JavaScript</a:t>
                      </a:r>
                    </a:p>
                  </a:txBody>
                  <a:tcPr marL="84406" marR="84406" marT="42203" marB="42203" anchor="ctr"/>
                </a:tc>
                <a:extLst>
                  <a:ext uri="{0D108BD9-81ED-4DB2-BD59-A6C34878D82A}">
                    <a16:rowId xmlns:a16="http://schemas.microsoft.com/office/drawing/2014/main" val="2278939149"/>
                  </a:ext>
                </a:extLst>
              </a:tr>
              <a:tr h="597847">
                <a:tc>
                  <a:txBody>
                    <a:bodyPr/>
                    <a:lstStyle/>
                    <a:p>
                      <a:pPr>
                        <a:buNone/>
                      </a:pPr>
                      <a:r>
                        <a:rPr lang="en-IN" sz="1800" b="1">
                          <a:latin typeface="Times New Roman" panose="02020603050405020304" pitchFamily="18" charset="0"/>
                          <a:cs typeface="Times New Roman" panose="02020603050405020304" pitchFamily="18" charset="0"/>
                        </a:rPr>
                        <a:t>Backend</a:t>
                      </a:r>
                      <a:endParaRPr lang="en-IN" sz="1800">
                        <a:latin typeface="Times New Roman" panose="02020603050405020304" pitchFamily="18" charset="0"/>
                        <a:cs typeface="Times New Roman" panose="02020603050405020304" pitchFamily="18" charset="0"/>
                      </a:endParaRPr>
                    </a:p>
                  </a:txBody>
                  <a:tcPr marL="84406" marR="84406" marT="42203" marB="42203" anchor="ctr"/>
                </a:tc>
                <a:tc>
                  <a:txBody>
                    <a:bodyPr/>
                    <a:lstStyle/>
                    <a:p>
                      <a:pPr>
                        <a:buNone/>
                      </a:pPr>
                      <a:r>
                        <a:rPr lang="en-IN" sz="1800" dirty="0">
                          <a:latin typeface="Times New Roman" panose="02020603050405020304" pitchFamily="18" charset="0"/>
                          <a:cs typeface="Times New Roman" panose="02020603050405020304" pitchFamily="18" charset="0"/>
                        </a:rPr>
                        <a:t>Python Flask, xhtml2pdf for PDF generation</a:t>
                      </a:r>
                    </a:p>
                  </a:txBody>
                  <a:tcPr marL="84406" marR="84406" marT="42203" marB="42203" anchor="ctr"/>
                </a:tc>
                <a:extLst>
                  <a:ext uri="{0D108BD9-81ED-4DB2-BD59-A6C34878D82A}">
                    <a16:rowId xmlns:a16="http://schemas.microsoft.com/office/drawing/2014/main" val="3347713396"/>
                  </a:ext>
                </a:extLst>
              </a:tr>
              <a:tr h="597847">
                <a:tc>
                  <a:txBody>
                    <a:bodyPr/>
                    <a:lstStyle/>
                    <a:p>
                      <a:pPr>
                        <a:buNone/>
                      </a:pPr>
                      <a:r>
                        <a:rPr lang="en-IN" sz="1800" b="1">
                          <a:latin typeface="Times New Roman" panose="02020603050405020304" pitchFamily="18" charset="0"/>
                          <a:cs typeface="Times New Roman" panose="02020603050405020304" pitchFamily="18" charset="0"/>
                        </a:rPr>
                        <a:t>AI Model</a:t>
                      </a:r>
                      <a:endParaRPr lang="en-IN" sz="1800">
                        <a:latin typeface="Times New Roman" panose="02020603050405020304" pitchFamily="18" charset="0"/>
                        <a:cs typeface="Times New Roman" panose="02020603050405020304" pitchFamily="18" charset="0"/>
                      </a:endParaRPr>
                    </a:p>
                  </a:txBody>
                  <a:tcPr marL="84406" marR="84406" marT="42203" marB="42203" anchor="ctr"/>
                </a:tc>
                <a:tc>
                  <a:txBody>
                    <a:bodyPr/>
                    <a:lstStyle/>
                    <a:p>
                      <a:pPr>
                        <a:buNone/>
                      </a:pPr>
                      <a:r>
                        <a:rPr lang="sv-SE" sz="1800">
                          <a:latin typeface="Times New Roman" panose="02020603050405020304" pitchFamily="18" charset="0"/>
                          <a:cs typeface="Times New Roman" panose="02020603050405020304" pitchFamily="18" charset="0"/>
                        </a:rPr>
                        <a:t>TensorFlow, Keras CNN (.keras model)</a:t>
                      </a:r>
                    </a:p>
                  </a:txBody>
                  <a:tcPr marL="84406" marR="84406" marT="42203" marB="42203" anchor="ctr"/>
                </a:tc>
                <a:extLst>
                  <a:ext uri="{0D108BD9-81ED-4DB2-BD59-A6C34878D82A}">
                    <a16:rowId xmlns:a16="http://schemas.microsoft.com/office/drawing/2014/main" val="2436109349"/>
                  </a:ext>
                </a:extLst>
              </a:tr>
              <a:tr h="597847">
                <a:tc>
                  <a:txBody>
                    <a:bodyPr/>
                    <a:lstStyle/>
                    <a:p>
                      <a:pPr>
                        <a:buNone/>
                      </a:pPr>
                      <a:r>
                        <a:rPr lang="en-IN" sz="1800" b="1">
                          <a:latin typeface="Times New Roman" panose="02020603050405020304" pitchFamily="18" charset="0"/>
                          <a:cs typeface="Times New Roman" panose="02020603050405020304" pitchFamily="18" charset="0"/>
                        </a:rPr>
                        <a:t>Database</a:t>
                      </a:r>
                      <a:endParaRPr lang="en-IN" sz="1800">
                        <a:latin typeface="Times New Roman" panose="02020603050405020304" pitchFamily="18" charset="0"/>
                        <a:cs typeface="Times New Roman" panose="02020603050405020304" pitchFamily="18" charset="0"/>
                      </a:endParaRPr>
                    </a:p>
                  </a:txBody>
                  <a:tcPr marL="84406" marR="84406" marT="42203" marB="42203" anchor="ctr"/>
                </a:tc>
                <a:tc>
                  <a:txBody>
                    <a:bodyPr/>
                    <a:lstStyle/>
                    <a:p>
                      <a:pPr>
                        <a:buNone/>
                      </a:pPr>
                      <a:r>
                        <a:rPr lang="en-US" sz="1800" dirty="0">
                          <a:latin typeface="Times New Roman" panose="02020603050405020304" pitchFamily="18" charset="0"/>
                          <a:cs typeface="Times New Roman" panose="02020603050405020304" pitchFamily="18" charset="0"/>
                        </a:rPr>
                        <a:t>MySQL (XAMPP with Apache and MySQL services)</a:t>
                      </a:r>
                    </a:p>
                  </a:txBody>
                  <a:tcPr marL="84406" marR="84406" marT="42203" marB="42203" anchor="ctr"/>
                </a:tc>
                <a:extLst>
                  <a:ext uri="{0D108BD9-81ED-4DB2-BD59-A6C34878D82A}">
                    <a16:rowId xmlns:a16="http://schemas.microsoft.com/office/drawing/2014/main" val="2578127476"/>
                  </a:ext>
                </a:extLst>
              </a:tr>
            </a:tbl>
          </a:graphicData>
        </a:graphic>
      </p:graphicFrame>
    </p:spTree>
    <p:extLst>
      <p:ext uri="{BB962C8B-B14F-4D97-AF65-F5344CB8AC3E}">
        <p14:creationId xmlns:p14="http://schemas.microsoft.com/office/powerpoint/2010/main" val="2397275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B3754B-B026-8859-2BD3-B13E3B448425}"/>
              </a:ext>
            </a:extLst>
          </p:cNvPr>
          <p:cNvSpPr txBox="1"/>
          <p:nvPr/>
        </p:nvSpPr>
        <p:spPr>
          <a:xfrm>
            <a:off x="8134335" y="997323"/>
            <a:ext cx="3434180" cy="141527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b="1" kern="1200">
                <a:solidFill>
                  <a:schemeClr val="tx1"/>
                </a:solidFill>
                <a:latin typeface="Amasis MT Pro Medium" panose="02040604050005020304" pitchFamily="18" charset="0"/>
                <a:ea typeface="+mj-ea"/>
                <a:cs typeface="+mj-cs"/>
              </a:rPr>
              <a:t>Admin Privileges</a:t>
            </a:r>
            <a:endParaRPr lang="en-US" sz="4400" b="1" kern="1200" dirty="0">
              <a:solidFill>
                <a:schemeClr val="tx1"/>
              </a:solidFill>
              <a:latin typeface="Amasis MT Pro Medium" panose="02040604050005020304" pitchFamily="18" charset="0"/>
              <a:ea typeface="+mj-ea"/>
              <a:cs typeface="+mj-cs"/>
            </a:endParaRPr>
          </a:p>
        </p:txBody>
      </p:sp>
      <p:sp>
        <p:nvSpPr>
          <p:cNvPr id="6158" name="Rectangle 6157">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Admin Dashboard">
            <a:extLst>
              <a:ext uri="{FF2B5EF4-FFF2-40B4-BE49-F238E27FC236}">
                <a16:creationId xmlns:a16="http://schemas.microsoft.com/office/drawing/2014/main" id="{235B948D-C668-8875-CA40-38A9BDD9B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0689"/>
          <a:stretch>
            <a:fillRect/>
          </a:stretch>
        </p:blipFill>
        <p:spPr bwMode="auto">
          <a:xfrm>
            <a:off x="484305" y="450123"/>
            <a:ext cx="6607846" cy="4686503"/>
          </a:xfrm>
          <a:prstGeom prst="rect">
            <a:avLst/>
          </a:prstGeom>
          <a:noFill/>
          <a:extLst>
            <a:ext uri="{909E8E84-426E-40DD-AFC4-6F175D3DCCD1}">
              <a14:hiddenFill xmlns:a14="http://schemas.microsoft.com/office/drawing/2010/main">
                <a:solidFill>
                  <a:srgbClr val="FFFFFF"/>
                </a:solidFill>
              </a14:hiddenFill>
            </a:ext>
          </a:extLst>
        </p:spPr>
      </p:pic>
      <p:cxnSp>
        <p:nvCxnSpPr>
          <p:cNvPr id="6160" name="Straight Connector 6159">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05B94C6-E746-5C6A-74DC-17F491B068CD}"/>
              </a:ext>
            </a:extLst>
          </p:cNvPr>
          <p:cNvSpPr txBox="1"/>
          <p:nvPr/>
        </p:nvSpPr>
        <p:spPr>
          <a:xfrm>
            <a:off x="8134335" y="2538769"/>
            <a:ext cx="3732083" cy="3599019"/>
          </a:xfrm>
          <a:prstGeom prst="rect">
            <a:avLst/>
          </a:prstGeom>
        </p:spPr>
        <p:txBody>
          <a:bodyPr vert="horz" lIns="91440" tIns="45720" rIns="91440" bIns="45720" rtlCol="0">
            <a:noAutofit/>
          </a:bodyPr>
          <a:lstStyle/>
          <a:p>
            <a:pPr>
              <a:lnSpc>
                <a:spcPct val="90000"/>
              </a:lnSpc>
              <a:spcAft>
                <a:spcPts val="600"/>
              </a:spcAft>
            </a:pPr>
            <a:r>
              <a:rPr lang="en-US" b="1">
                <a:latin typeface="Times New Roman" panose="02020603050405020304" pitchFamily="18" charset="0"/>
                <a:cs typeface="Times New Roman" panose="02020603050405020304" pitchFamily="18" charset="0"/>
              </a:rPr>
              <a:t>Admins can:</a:t>
            </a:r>
            <a:endParaRPr lang="en-US">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a:latin typeface="Times New Roman" panose="02020603050405020304" pitchFamily="18" charset="0"/>
                <a:cs typeface="Times New Roman" panose="02020603050405020304" pitchFamily="18" charset="0"/>
              </a:rPr>
              <a:t>View and verify all image-based hygiene complaints.</a:t>
            </a:r>
          </a:p>
          <a:p>
            <a:pPr indent="-228600">
              <a:lnSpc>
                <a:spcPct val="90000"/>
              </a:lnSpc>
              <a:spcAft>
                <a:spcPts val="600"/>
              </a:spcAft>
              <a:buFont typeface="Arial" panose="020B0604020202020204" pitchFamily="34" charset="0"/>
              <a:buChar char="•"/>
            </a:pPr>
            <a:r>
              <a:rPr lang="en-US">
                <a:latin typeface="Times New Roman" panose="02020603050405020304" pitchFamily="18" charset="0"/>
                <a:cs typeface="Times New Roman" panose="02020603050405020304" pitchFamily="18" charset="0"/>
              </a:rPr>
              <a:t>Approve or reject new school registration requests.</a:t>
            </a:r>
          </a:p>
          <a:p>
            <a:pPr indent="-228600">
              <a:lnSpc>
                <a:spcPct val="90000"/>
              </a:lnSpc>
              <a:spcAft>
                <a:spcPts val="600"/>
              </a:spcAft>
              <a:buFont typeface="Arial" panose="020B0604020202020204" pitchFamily="34" charset="0"/>
              <a:buChar char="•"/>
            </a:pPr>
            <a:r>
              <a:rPr lang="en-US">
                <a:latin typeface="Times New Roman" panose="02020603050405020304" pitchFamily="18" charset="0"/>
                <a:cs typeface="Times New Roman" panose="02020603050405020304" pitchFamily="18" charset="0"/>
              </a:rPr>
              <a:t>Download AI-generated hygiene inspection reports in PDF.</a:t>
            </a:r>
          </a:p>
          <a:p>
            <a:pPr indent="-228600">
              <a:lnSpc>
                <a:spcPct val="90000"/>
              </a:lnSpc>
              <a:spcAft>
                <a:spcPts val="600"/>
              </a:spcAft>
              <a:buFont typeface="Arial" panose="020B0604020202020204" pitchFamily="34" charset="0"/>
              <a:buChar char="•"/>
            </a:pPr>
            <a:r>
              <a:rPr lang="en-US">
                <a:latin typeface="Times New Roman" panose="02020603050405020304" pitchFamily="18" charset="0"/>
                <a:cs typeface="Times New Roman" panose="02020603050405020304" pitchFamily="18" charset="0"/>
              </a:rPr>
              <a:t>View complaint logs school-wise, sorted by issue severity and upload time.</a:t>
            </a:r>
          </a:p>
          <a:p>
            <a:pPr indent="-228600">
              <a:lnSpc>
                <a:spcPct val="90000"/>
              </a:lnSpc>
              <a:spcAft>
                <a:spcPts val="600"/>
              </a:spcAft>
              <a:buFont typeface="Arial" panose="020B0604020202020204" pitchFamily="34" charset="0"/>
              <a:buChar char="•"/>
            </a:pPr>
            <a:r>
              <a:rPr lang="en-US">
                <a:latin typeface="Times New Roman" panose="02020603050405020304" pitchFamily="18" charset="0"/>
                <a:cs typeface="Times New Roman" panose="02020603050405020304" pitchFamily="18" charset="0"/>
              </a:rPr>
              <a:t>This centralized control helps maintain data accuracy and accountability.</a:t>
            </a:r>
          </a:p>
          <a:p>
            <a:pPr indent="-228600">
              <a:lnSpc>
                <a:spcPct val="90000"/>
              </a:lnSpc>
              <a:spcAft>
                <a:spcPts val="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7C244FB-B37B-9737-5389-C7B1D7FFEC1F}"/>
              </a:ext>
            </a:extLst>
          </p:cNvPr>
          <p:cNvSpPr txBox="1"/>
          <p:nvPr/>
        </p:nvSpPr>
        <p:spPr>
          <a:xfrm>
            <a:off x="887951" y="5389978"/>
            <a:ext cx="6094070" cy="923330"/>
          </a:xfrm>
          <a:prstGeom prst="rect">
            <a:avLst/>
          </a:prstGeom>
          <a:noFill/>
        </p:spPr>
        <p:txBody>
          <a:bodyPr wrap="square">
            <a:spAutoFit/>
          </a:bodyPr>
          <a:lstStyle/>
          <a:p>
            <a:pPr algn="ctr"/>
            <a:r>
              <a:rPr lang="en-US" i="1" dirty="0">
                <a:latin typeface="Arial" panose="020B0604020202020204" pitchFamily="34" charset="0"/>
                <a:cs typeface="Arial" panose="020B0604020202020204" pitchFamily="34" charset="0"/>
              </a:rPr>
              <a:t>This is the Admin Dashboard used to monitor hygiene complaints, verify image submissions, manage school registrations, and generate official inspection reports.</a:t>
            </a:r>
            <a:endParaRPr lang="en-IN"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0168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40A232-9F40-2EA2-D0F0-AA8F3BF732EE}"/>
            </a:ext>
          </a:extLst>
        </p:cNvPr>
        <p:cNvGrpSpPr/>
        <p:nvPr/>
      </p:nvGrpSpPr>
      <p:grpSpPr>
        <a:xfrm>
          <a:off x="0" y="0"/>
          <a:ext cx="0" cy="0"/>
          <a:chOff x="0" y="0"/>
          <a:chExt cx="0" cy="0"/>
        </a:xfrm>
      </p:grpSpPr>
      <p:sp useBgFill="1">
        <p:nvSpPr>
          <p:cNvPr id="6165" name="Rectangle 616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7" name="Freeform: Shape 6166">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C9033902-BC3E-4F33-253B-6BE75E1C74DA}"/>
              </a:ext>
            </a:extLst>
          </p:cNvPr>
          <p:cNvSpPr txBox="1"/>
          <p:nvPr/>
        </p:nvSpPr>
        <p:spPr>
          <a:xfrm>
            <a:off x="691704" y="609600"/>
            <a:ext cx="3739341" cy="133083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Amasis MT Pro Medium" panose="02040604050005020304" pitchFamily="18" charset="0"/>
                <a:ea typeface="+mj-ea"/>
                <a:cs typeface="+mj-cs"/>
              </a:rPr>
              <a:t>School Privileges</a:t>
            </a:r>
          </a:p>
        </p:txBody>
      </p:sp>
      <p:sp>
        <p:nvSpPr>
          <p:cNvPr id="3" name="TextBox 2">
            <a:extLst>
              <a:ext uri="{FF2B5EF4-FFF2-40B4-BE49-F238E27FC236}">
                <a16:creationId xmlns:a16="http://schemas.microsoft.com/office/drawing/2014/main" id="{4821D235-7048-2796-91F4-EDEC38211969}"/>
              </a:ext>
            </a:extLst>
          </p:cNvPr>
          <p:cNvSpPr txBox="1"/>
          <p:nvPr/>
        </p:nvSpPr>
        <p:spPr>
          <a:xfrm>
            <a:off x="664939" y="2550039"/>
            <a:ext cx="3427001" cy="3908586"/>
          </a:xfrm>
          <a:prstGeom prst="rect">
            <a:avLst/>
          </a:prstGeom>
        </p:spPr>
        <p:txBody>
          <a:bodyPr vert="horz" lIns="91440" tIns="45720" rIns="91440" bIns="45720" rtlCol="0">
            <a:normAutofit/>
          </a:bodyPr>
          <a:lstStyle/>
          <a:p>
            <a:pPr>
              <a:lnSpc>
                <a:spcPct val="90000"/>
              </a:lnSpc>
              <a:spcAft>
                <a:spcPts val="600"/>
              </a:spcAft>
            </a:pPr>
            <a:r>
              <a:rPr lang="en-US" sz="2400" b="1" dirty="0">
                <a:latin typeface="Times New Roman" panose="02020603050405020304" pitchFamily="18" charset="0"/>
                <a:cs typeface="Times New Roman" panose="02020603050405020304" pitchFamily="18" charset="0"/>
              </a:rPr>
              <a:t>Schools can:</a:t>
            </a:r>
          </a:p>
          <a:p>
            <a:pPr indent="-228600">
              <a:lnSpc>
                <a:spcPct val="90000"/>
              </a:lnSpc>
              <a:spcAft>
                <a:spcPts val="600"/>
              </a:spcAf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Upload hygiene images from local storage or mobile cameras.</a:t>
            </a:r>
          </a:p>
          <a:p>
            <a:pPr indent="-228600">
              <a:lnSpc>
                <a:spcPct val="90000"/>
              </a:lnSpc>
              <a:spcAft>
                <a:spcPts val="600"/>
              </a:spcAf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Receive AI-based issue classification and probability scores.</a:t>
            </a:r>
          </a:p>
          <a:p>
            <a:pPr indent="-228600">
              <a:lnSpc>
                <a:spcPct val="90000"/>
              </a:lnSpc>
              <a:spcAft>
                <a:spcPts val="600"/>
              </a:spcAf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View all past complaints and monitor resolution status.</a:t>
            </a:r>
          </a:p>
          <a:p>
            <a:pPr indent="-228600">
              <a:lnSpc>
                <a:spcPct val="90000"/>
              </a:lnSpc>
              <a:spcAft>
                <a:spcPts val="600"/>
              </a:spcAf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Use a clean dashboard interface designed for ease of use and accessibility.</a:t>
            </a:r>
          </a:p>
        </p:txBody>
      </p:sp>
      <p:pic>
        <p:nvPicPr>
          <p:cNvPr id="6146" name="Picture 2" descr="School Dashboard">
            <a:extLst>
              <a:ext uri="{FF2B5EF4-FFF2-40B4-BE49-F238E27FC236}">
                <a16:creationId xmlns:a16="http://schemas.microsoft.com/office/drawing/2014/main" id="{97CDC197-D957-A9B9-FA61-FC7B1BFB76C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22749" y="897759"/>
            <a:ext cx="6603234" cy="37143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3BECF4F-9806-3A9B-AD21-9CAC29878968}"/>
              </a:ext>
            </a:extLst>
          </p:cNvPr>
          <p:cNvSpPr>
            <a:spLocks noChangeArrowheads="1"/>
          </p:cNvSpPr>
          <p:nvPr/>
        </p:nvSpPr>
        <p:spPr bwMode="auto">
          <a:xfrm>
            <a:off x="5834469" y="5134874"/>
            <a:ext cx="517979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Arial" panose="020B0604020202020204" pitchFamily="34" charset="0"/>
              </a:rPr>
              <a:t>This is the School Dashboard used by institutions to upload hygiene-related images, receive AI-based issue classification, and track complaint resolution status.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65921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22" name="Freeform: Shape 21">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sp>
          <p:nvSpPr>
            <p:cNvPr id="23" name="Freeform: Shape 22">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grpSp>
      <p:sp>
        <p:nvSpPr>
          <p:cNvPr id="5" name="TextBox 4">
            <a:extLst>
              <a:ext uri="{FF2B5EF4-FFF2-40B4-BE49-F238E27FC236}">
                <a16:creationId xmlns:a16="http://schemas.microsoft.com/office/drawing/2014/main" id="{E3F9B96E-EEE9-05B7-ED1B-C560A8FA3287}"/>
              </a:ext>
            </a:extLst>
          </p:cNvPr>
          <p:cNvSpPr txBox="1"/>
          <p:nvPr/>
        </p:nvSpPr>
        <p:spPr>
          <a:xfrm>
            <a:off x="1268127" y="2023558"/>
            <a:ext cx="3521265" cy="2491292"/>
          </a:xfrm>
          <a:prstGeom prst="rect">
            <a:avLst/>
          </a:prstGeom>
        </p:spPr>
        <p:txBody>
          <a:bodyPr vert="horz" lIns="91440" tIns="45720" rIns="91440" bIns="45720" rtlCol="0" anchor="t">
            <a:normAutofit/>
          </a:bodyPr>
          <a:lstStyle/>
          <a:p>
            <a:pPr marL="0" marR="0" lvl="0" indent="0" fontAlgn="base">
              <a:lnSpc>
                <a:spcPct val="90000"/>
              </a:lnSpc>
              <a:spcBef>
                <a:spcPct val="0"/>
              </a:spcBef>
              <a:spcAft>
                <a:spcPts val="600"/>
              </a:spcAft>
              <a:buClrTx/>
              <a:buSzTx/>
              <a:tabLst/>
            </a:pPr>
            <a:r>
              <a:rPr kumimoji="0" lang="en-US" altLang="en-US" sz="4000" b="1" i="0" u="none" strike="noStrike" kern="1200" cap="none" normalizeH="0" baseline="0">
                <a:ln>
                  <a:noFill/>
                </a:ln>
                <a:solidFill>
                  <a:schemeClr val="tx1"/>
                </a:solidFill>
                <a:effectLst/>
                <a:latin typeface="+mj-lt"/>
                <a:ea typeface="+mj-ea"/>
                <a:cs typeface="+mj-cs"/>
              </a:rPr>
              <a:t>Requirements (Prerequisites)</a:t>
            </a:r>
          </a:p>
        </p:txBody>
      </p:sp>
      <p:sp>
        <p:nvSpPr>
          <p:cNvPr id="25" name="Freeform: Shape 24">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2">
            <a:extLst>
              <a:ext uri="{FF2B5EF4-FFF2-40B4-BE49-F238E27FC236}">
                <a16:creationId xmlns:a16="http://schemas.microsoft.com/office/drawing/2014/main" id="{025759E3-BCCC-AE2A-0FF7-29EF8397F63F}"/>
              </a:ext>
            </a:extLst>
          </p:cNvPr>
          <p:cNvSpPr>
            <a:spLocks noChangeArrowheads="1"/>
          </p:cNvSpPr>
          <p:nvPr/>
        </p:nvSpPr>
        <p:spPr bwMode="auto">
          <a:xfrm>
            <a:off x="5477400" y="521166"/>
            <a:ext cx="6467631" cy="62198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marR="0" lvl="0" fontAlgn="base">
              <a:lnSpc>
                <a:spcPct val="90000"/>
              </a:lnSpc>
              <a:spcBef>
                <a:spcPct val="0"/>
              </a:spcBef>
              <a:spcAft>
                <a:spcPts val="600"/>
              </a:spcAft>
              <a:buClrTx/>
              <a:buSzTx/>
              <a:tabLst/>
            </a:pP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To run the </a:t>
            </a:r>
            <a:r>
              <a:rPr kumimoji="0" lang="en-US" altLang="en-US" sz="1600" b="0" i="1"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Swachh Shala</a:t>
            </a: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 project smoothly on a local machine, a few software dependencies and configurations are required. These prerequisites ensure that the AI model, backend, database, and PDF generation all function properly in coordination. Below are the exact requirements and setup steps:</a:t>
            </a:r>
            <a:endParaRPr kumimoji="0" lang="en-US" altLang="en-US" sz="1600" b="1"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endParaRPr>
          </a:p>
          <a:p>
            <a:pPr marR="0" lvl="0" fontAlgn="base">
              <a:lnSpc>
                <a:spcPct val="90000"/>
              </a:lnSpc>
              <a:spcBef>
                <a:spcPct val="0"/>
              </a:spcBef>
              <a:spcAft>
                <a:spcPts val="600"/>
              </a:spcAft>
              <a:buClrTx/>
              <a:buSzTx/>
              <a:tabLst/>
            </a:pPr>
            <a:r>
              <a:rPr kumimoji="0" lang="en-US" altLang="en-US" sz="1600" b="1"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Software Requirements: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Python Version</a:t>
            </a: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Minimum required version: </a:t>
            </a:r>
            <a:r>
              <a:rPr kumimoji="0" lang="en-US" altLang="en-US" sz="1600" b="1"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Python 3.10</a:t>
            </a:r>
            <a:endPar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endParaRP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Do </a:t>
            </a:r>
            <a:r>
              <a:rPr kumimoji="0" lang="en-US" altLang="en-US" sz="1600" b="1"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not</a:t>
            </a: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 use Python 3.13+ as some packages may have compatibility issues.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MySQL Database Setup</a:t>
            </a: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Install and run </a:t>
            </a:r>
            <a:r>
              <a:rPr kumimoji="0" lang="en-US" altLang="en-US" sz="1600" b="1"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XAMPP</a:t>
            </a: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 (includes MySQL + Apache)</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Ensure MySQL server is running locally for database operations</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1600" b="1"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endParaRPr>
          </a:p>
          <a:p>
            <a:pPr marR="0" lvl="0" fontAlgn="base">
              <a:lnSpc>
                <a:spcPct val="90000"/>
              </a:lnSpc>
              <a:spcBef>
                <a:spcPct val="0"/>
              </a:spcBef>
              <a:spcAft>
                <a:spcPts val="600"/>
              </a:spcAft>
              <a:buClrTx/>
              <a:buSzTx/>
              <a:tabLst/>
            </a:pPr>
            <a:r>
              <a:rPr kumimoji="0" lang="en-US" altLang="en-US" sz="1600" b="1"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Python Package Dependencies:</a:t>
            </a:r>
            <a:endPar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flask </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err="1">
                <a:ln>
                  <a:noFill/>
                </a:ln>
                <a:solidFill>
                  <a:schemeClr val="tx1">
                    <a:alpha val="80000"/>
                  </a:schemeClr>
                </a:solidFill>
                <a:effectLst/>
                <a:latin typeface="Times New Roman" panose="02020603050405020304" pitchFamily="18" charset="0"/>
                <a:cs typeface="Times New Roman" panose="02020603050405020304" pitchFamily="18" charset="0"/>
              </a:rPr>
              <a:t>tensorflow</a:t>
            </a: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==2.16.1 </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err="1">
                <a:ln>
                  <a:noFill/>
                </a:ln>
                <a:solidFill>
                  <a:schemeClr val="tx1">
                    <a:alpha val="80000"/>
                  </a:schemeClr>
                </a:solidFill>
                <a:effectLst/>
                <a:latin typeface="Times New Roman" panose="02020603050405020304" pitchFamily="18" charset="0"/>
                <a:cs typeface="Times New Roman" panose="02020603050405020304" pitchFamily="18" charset="0"/>
              </a:rPr>
              <a:t>numpy</a:t>
            </a: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 </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Pillow </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xhtml2pdf </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dirty="0" err="1">
                <a:ln>
                  <a:noFill/>
                </a:ln>
                <a:solidFill>
                  <a:schemeClr val="tx1">
                    <a:alpha val="80000"/>
                  </a:schemeClr>
                </a:solidFill>
                <a:effectLst/>
                <a:latin typeface="Times New Roman" panose="02020603050405020304" pitchFamily="18" charset="0"/>
                <a:cs typeface="Times New Roman" panose="02020603050405020304" pitchFamily="18" charset="0"/>
              </a:rPr>
              <a:t>mysql</a:t>
            </a: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-connector-python </a:t>
            </a:r>
          </a:p>
        </p:txBody>
      </p:sp>
      <p:pic>
        <p:nvPicPr>
          <p:cNvPr id="7174" name="Picture 6" descr="Requirements - Free business icons">
            <a:extLst>
              <a:ext uri="{FF2B5EF4-FFF2-40B4-BE49-F238E27FC236}">
                <a16:creationId xmlns:a16="http://schemas.microsoft.com/office/drawing/2014/main" id="{CABF5F8A-8089-F632-A3B5-F74192A3B6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968" y="3210231"/>
            <a:ext cx="1829575" cy="182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75807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171</TotalTime>
  <Words>1048</Words>
  <Application>Microsoft Office PowerPoint</Application>
  <PresentationFormat>Widescreen</PresentationFormat>
  <Paragraphs>114</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ADLaM Display</vt:lpstr>
      <vt:lpstr>Amasis MT Pro Medium</vt:lpstr>
      <vt:lpstr>Aptos</vt:lpstr>
      <vt:lpstr>Aptos Display</vt:lpstr>
      <vt:lpstr>Arial</vt:lpstr>
      <vt:lpstr>Calibri</vt:lpstr>
      <vt:lpstr>Times New Roman</vt:lpstr>
      <vt:lpstr>Office Theme</vt:lpstr>
      <vt:lpstr>Swachh Shala  "Clean Schools, Bright Futures"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DEEPALI  CHAUHAN</dc:creator>
  <cp:lastModifiedBy>DEEPALI  CHAUHAN</cp:lastModifiedBy>
  <cp:revision>1</cp:revision>
  <dcterms:created xsi:type="dcterms:W3CDTF">2025-07-09T14:56:39Z</dcterms:created>
  <dcterms:modified xsi:type="dcterms:W3CDTF">2025-07-09T17:48:02Z</dcterms:modified>
</cp:coreProperties>
</file>